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notesMasterIdLst>
    <p:notesMasterId r:id="rId8"/>
  </p:notesMasterIdLst>
  <p:handoutMasterIdLst>
    <p:handoutMasterId r:id="rId9"/>
  </p:handoutMasterIdLst>
  <p:sldIdLst>
    <p:sldId id="456" r:id="rId2"/>
    <p:sldId id="538" r:id="rId3"/>
    <p:sldId id="537" r:id="rId4"/>
    <p:sldId id="541" r:id="rId5"/>
    <p:sldId id="542" r:id="rId6"/>
    <p:sldId id="543" r:id="rId7"/>
  </p:sldIdLst>
  <p:sldSz cx="12192000" cy="6858000"/>
  <p:notesSz cx="70104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23F52"/>
    <a:srgbClr val="CC3300"/>
    <a:srgbClr val="D7CDC7"/>
    <a:srgbClr val="003366"/>
    <a:srgbClr val="E6E6E6"/>
    <a:srgbClr val="F7F7F7"/>
    <a:srgbClr val="FBD9AB"/>
    <a:srgbClr val="FF9966"/>
    <a:srgbClr val="AEC5D4"/>
    <a:srgbClr val="FF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94635" autoAdjust="0"/>
  </p:normalViewPr>
  <p:slideViewPr>
    <p:cSldViewPr snapToGrid="0">
      <p:cViewPr varScale="1">
        <p:scale>
          <a:sx n="78" d="100"/>
          <a:sy n="78" d="100"/>
        </p:scale>
        <p:origin x="691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4" tIns="46586" rIns="93174" bIns="46586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4" tIns="46586" rIns="93174" bIns="46586" rtlCol="0"/>
          <a:lstStyle>
            <a:lvl1pPr algn="r">
              <a:defRPr sz="1200"/>
            </a:lvl1pPr>
          </a:lstStyle>
          <a:p>
            <a:fld id="{F37528E3-9F54-4201-B3FE-593A2F142EC8}" type="datetimeFigureOut">
              <a:rPr lang="en-US" smtClean="0"/>
              <a:t>10/3/2023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4" tIns="46586" rIns="93174" bIns="46586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4" tIns="46586" rIns="93174" bIns="46586" rtlCol="0" anchor="b"/>
          <a:lstStyle>
            <a:lvl1pPr algn="r">
              <a:defRPr sz="1200"/>
            </a:lvl1pPr>
          </a:lstStyle>
          <a:p>
            <a:fld id="{6B9E8EBB-9B6B-4C44-95AA-BD16F5FD825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92924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38258" cy="465292"/>
          </a:xfrm>
          <a:prstGeom prst="rect">
            <a:avLst/>
          </a:prstGeom>
        </p:spPr>
        <p:txBody>
          <a:bodyPr vert="horz" lIns="90416" tIns="45208" rIns="90416" bIns="45208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576" y="0"/>
            <a:ext cx="3038258" cy="465292"/>
          </a:xfrm>
          <a:prstGeom prst="rect">
            <a:avLst/>
          </a:prstGeom>
        </p:spPr>
        <p:txBody>
          <a:bodyPr vert="horz" lIns="90416" tIns="45208" rIns="90416" bIns="45208" rtlCol="0"/>
          <a:lstStyle>
            <a:lvl1pPr algn="r">
              <a:defRPr sz="1200"/>
            </a:lvl1pPr>
          </a:lstStyle>
          <a:p>
            <a:fld id="{2CF3F777-73A9-4F14-8A0A-B647773D7808}" type="datetimeFigureOut">
              <a:rPr lang="en-US" smtClean="0"/>
              <a:t>10/3/2023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416" tIns="45208" rIns="90416" bIns="45208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0413" y="4473716"/>
            <a:ext cx="5609574" cy="3661028"/>
          </a:xfrm>
          <a:prstGeom prst="rect">
            <a:avLst/>
          </a:prstGeom>
        </p:spPr>
        <p:txBody>
          <a:bodyPr vert="horz" lIns="90416" tIns="45208" rIns="90416" bIns="45208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8831108"/>
            <a:ext cx="3038258" cy="465292"/>
          </a:xfrm>
          <a:prstGeom prst="rect">
            <a:avLst/>
          </a:prstGeom>
        </p:spPr>
        <p:txBody>
          <a:bodyPr vert="horz" lIns="90416" tIns="45208" rIns="90416" bIns="45208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576" y="8831108"/>
            <a:ext cx="3038258" cy="465292"/>
          </a:xfrm>
          <a:prstGeom prst="rect">
            <a:avLst/>
          </a:prstGeom>
        </p:spPr>
        <p:txBody>
          <a:bodyPr vert="horz" lIns="90416" tIns="45208" rIns="90416" bIns="45208" rtlCol="0" anchor="b"/>
          <a:lstStyle>
            <a:lvl1pPr algn="r">
              <a:defRPr sz="1200"/>
            </a:lvl1pPr>
          </a:lstStyle>
          <a:p>
            <a:fld id="{38AC88AA-6172-462D-A8FA-0B317310491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54056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5194" y="4352544"/>
            <a:ext cx="6801612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E3403-B6A4-4A5C-8FD2-9D8388F61A8A}" type="datetimeFigureOut">
              <a:rPr lang="en-US" smtClean="0"/>
              <a:t>10/3/2023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BBF00-5058-44C7-83E9-9404151CB4D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083261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E3403-B6A4-4A5C-8FD2-9D8388F61A8A}" type="datetimeFigureOut">
              <a:rPr lang="en-US" smtClean="0"/>
              <a:t>10/3/2023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BBF00-5058-44C7-83E9-9404151CB4D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58341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E3403-B6A4-4A5C-8FD2-9D8388F61A8A}" type="datetimeFigureOut">
              <a:rPr lang="en-US" smtClean="0"/>
              <a:t>10/3/2023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BBF00-5058-44C7-83E9-9404151CB4D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4884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E3403-B6A4-4A5C-8FD2-9D8388F61A8A}" type="datetimeFigureOut">
              <a:rPr lang="en-US" smtClean="0"/>
              <a:t>10/3/2023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BBF00-5058-44C7-83E9-9404151CB4D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30147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E3403-B6A4-4A5C-8FD2-9D8388F61A8A}" type="datetimeFigureOut">
              <a:rPr lang="en-US" smtClean="0"/>
              <a:t>10/3/2023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BBF00-5058-44C7-83E9-9404151CB4D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152732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81912" y="2638044"/>
            <a:ext cx="4271771" cy="31019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315" y="2638044"/>
            <a:ext cx="4270247" cy="31019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E3403-B6A4-4A5C-8FD2-9D8388F61A8A}" type="datetimeFigureOut">
              <a:rPr lang="en-US" smtClean="0"/>
              <a:t>10/3/2023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BBF00-5058-44C7-83E9-9404151CB4D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76436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E3403-B6A4-4A5C-8FD2-9D8388F61A8A}" type="datetimeFigureOut">
              <a:rPr lang="en-US" smtClean="0"/>
              <a:t>10/3/2023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BBF00-5058-44C7-83E9-9404151CB4D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2192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E3403-B6A4-4A5C-8FD2-9D8388F61A8A}" type="datetimeFigureOut">
              <a:rPr lang="en-US" smtClean="0"/>
              <a:t>10/3/2023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BBF00-5058-44C7-83E9-9404151CB4D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19996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E3403-B6A4-4A5C-8FD2-9D8388F61A8A}" type="datetimeFigureOut">
              <a:rPr lang="en-US" smtClean="0"/>
              <a:t>10/3/2023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BBF00-5058-44C7-83E9-9404151CB4D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90146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E3403-B6A4-4A5C-8FD2-9D8388F61A8A}" type="datetimeFigureOut">
              <a:rPr lang="en-US" smtClean="0"/>
              <a:t>10/3/2023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BBF00-5058-44C7-83E9-9404151CB4D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42409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0"/>
            <a:ext cx="609599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fld id="{BB3E3403-B6A4-4A5C-8FD2-9D8388F61A8A}" type="datetimeFigureOut">
              <a:rPr lang="en-US" smtClean="0"/>
              <a:t>10/3/2023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BBF00-5058-44C7-83E9-9404151CB4D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07734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2231136" y="964692"/>
            <a:ext cx="7729728" cy="1188720"/>
          </a:xfrm>
          <a:prstGeom prst="rect">
            <a:avLst/>
          </a:prstGeom>
          <a:solidFill>
            <a:srgbClr val="FFFFFF"/>
          </a:solidFill>
          <a:ln w="31750" cap="sq">
            <a:solidFill>
              <a:srgbClr val="404040"/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fld id="{BB3E3403-B6A4-4A5C-8FD2-9D8388F61A8A}" type="datetimeFigureOut">
              <a:rPr lang="en-US" smtClean="0"/>
              <a:t>10/3/2023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57FBBF00-5058-44C7-83E9-9404151CB4D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37781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rgbClr val="262626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F1B2B235-2E0F-4037-8300-858E6EB7E4D0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5000"/>
          </a:blip>
          <a:stretch>
            <a:fillRect/>
          </a:stretch>
        </p:blipFill>
        <p:spPr>
          <a:xfrm rot="299018">
            <a:off x="1" y="3184882"/>
            <a:ext cx="12192000" cy="400251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21E0DBC-C511-0131-84AB-8FE908B178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4212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57A758E-EDDB-1ABE-3A1B-7FF38485F5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78476" y="714377"/>
            <a:ext cx="10700951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Psalm 119:2, 11, 15 (ESV) </a:t>
            </a:r>
          </a:p>
          <a:p>
            <a:r>
              <a:rPr lang="en-US" sz="36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Blessed are those who keep his testimonies, who seek him with their whole heart.</a:t>
            </a:r>
          </a:p>
          <a:p>
            <a:r>
              <a:rPr lang="en-US" sz="36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I have stored up your word in my heart, that I might not sin against you.</a:t>
            </a:r>
          </a:p>
          <a:p>
            <a:r>
              <a:rPr lang="en-US" sz="36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I will meditate on your precepts and fix my eyes on your ways.</a:t>
            </a:r>
          </a:p>
          <a:p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4487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dissolve/>
      </p:transition>
    </mc:Choice>
    <mc:Fallback xmlns="">
      <p:transition spd="slow">
        <p:dissolv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513DBE7-FA22-1A69-0C9D-754BD65D79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78476" y="714377"/>
            <a:ext cx="10823716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As we begin:</a:t>
            </a:r>
          </a:p>
          <a:p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>
              <a:buFont typeface="Arial" pitchFamily="34" charset="0"/>
              <a:buChar char="•"/>
              <a:defRPr/>
            </a:pP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We must never think that there is no hope in overcoming some sinful habit or thought.</a:t>
            </a:r>
          </a:p>
          <a:p>
            <a:pPr marL="457200">
              <a:buFont typeface="Arial" pitchFamily="34" charset="0"/>
              <a:buChar char="•"/>
              <a:defRPr/>
            </a:pP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>
              <a:buFont typeface="Arial" pitchFamily="34" charset="0"/>
              <a:buChar char="•"/>
              <a:defRPr/>
            </a:pP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Rom. 12:2 says to not be “conformed to the world.”</a:t>
            </a:r>
          </a:p>
          <a:p>
            <a:pPr marL="457200">
              <a:buFont typeface="Arial" pitchFamily="34" charset="0"/>
              <a:buChar char="•"/>
              <a:defRPr/>
            </a:pP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>
              <a:buFont typeface="Arial" pitchFamily="34" charset="0"/>
              <a:buChar char="•"/>
              <a:defRPr/>
            </a:pP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We are to be “transformed” in our thinking.</a:t>
            </a:r>
          </a:p>
          <a:p>
            <a:pPr marL="457200">
              <a:defRPr/>
            </a:pP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>
              <a:defRPr/>
            </a:pP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>
              <a:defRPr/>
            </a:pPr>
            <a:endParaRPr lang="en-US" sz="3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468591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750">
        <p15:prstTrans prst="fracture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513DBE7-FA22-1A69-0C9D-754BD65D79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78476" y="714377"/>
            <a:ext cx="10823716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Psalm 119 – The Scriptures are the centerpiece</a:t>
            </a:r>
          </a:p>
          <a:p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>
              <a:buFont typeface="Arial" pitchFamily="34" charset="0"/>
              <a:buChar char="•"/>
              <a:defRPr/>
            </a:pP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First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we must observe what we read (vs. 2).</a:t>
            </a:r>
          </a:p>
          <a:p>
            <a:pPr marL="457200">
              <a:buFont typeface="Arial" pitchFamily="34" charset="0"/>
              <a:buChar char="•"/>
              <a:defRPr/>
            </a:pP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>
              <a:buFont typeface="Arial" pitchFamily="34" charset="0"/>
              <a:buChar char="•"/>
              <a:defRPr/>
            </a:pP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Second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we must “treasure” the Word (vs. 11).</a:t>
            </a:r>
          </a:p>
          <a:p>
            <a:pPr marL="457200">
              <a:buFont typeface="Arial" pitchFamily="34" charset="0"/>
              <a:buChar char="•"/>
              <a:defRPr/>
            </a:pP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>
              <a:buFont typeface="Arial" pitchFamily="34" charset="0"/>
              <a:buChar char="•"/>
              <a:defRPr/>
            </a:pP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Third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we must “study” the Scriptures (vs. 15). The goal is to think Biblically.</a:t>
            </a:r>
          </a:p>
          <a:p>
            <a:pPr marL="457200">
              <a:defRPr/>
            </a:pP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>
              <a:defRPr/>
            </a:pP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>
              <a:defRPr/>
            </a:pP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>
              <a:defRPr/>
            </a:pPr>
            <a:endParaRPr lang="en-US" sz="3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55876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750">
        <p15:prstTrans prst="fracture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513DBE7-FA22-1A69-0C9D-754BD65D79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78476" y="714377"/>
            <a:ext cx="10823716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Ephesians 4:21-24 – Live who we are</a:t>
            </a:r>
          </a:p>
          <a:p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>
              <a:buFont typeface="Arial" pitchFamily="34" charset="0"/>
              <a:buChar char="•"/>
              <a:defRPr/>
            </a:pP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Vs. 21 tells us that our focus should be on Christ.</a:t>
            </a:r>
          </a:p>
          <a:p>
            <a:pPr marL="457200">
              <a:buFont typeface="Arial" pitchFamily="34" charset="0"/>
              <a:buChar char="•"/>
              <a:defRPr/>
            </a:pP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>
              <a:buFont typeface="Arial" pitchFamily="34" charset="0"/>
              <a:buChar char="•"/>
              <a:defRPr/>
            </a:pP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Vs. 22 reminds us that our old way of life has been put off from us.</a:t>
            </a:r>
          </a:p>
          <a:p>
            <a:pPr marL="457200">
              <a:buFont typeface="Arial" pitchFamily="34" charset="0"/>
              <a:buChar char="•"/>
              <a:defRPr/>
            </a:pP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>
              <a:buFont typeface="Arial" pitchFamily="34" charset="0"/>
              <a:buChar char="•"/>
              <a:defRPr/>
            </a:pP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Vs. 24 helps us in the process of renewing our mind.</a:t>
            </a:r>
          </a:p>
          <a:p>
            <a:pPr marL="457200">
              <a:defRPr/>
            </a:pP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>
              <a:defRPr/>
            </a:pP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>
              <a:defRPr/>
            </a:pP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>
              <a:defRPr/>
            </a:pPr>
            <a:endParaRPr lang="en-US" sz="3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96898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750">
        <p15:prstTrans prst="fracture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513DBE7-FA22-1A69-0C9D-754BD65D79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78476" y="714377"/>
            <a:ext cx="10823716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** Three things to consider in closing:</a:t>
            </a:r>
          </a:p>
          <a:p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 God wants us to renew our minds, but we must make the choice to do so.</a:t>
            </a:r>
          </a:p>
          <a:p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This week, practice what we have read from Ps. 119.</a:t>
            </a:r>
          </a:p>
          <a:p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3) We must not only choose but be active in this changing of our minds.</a:t>
            </a:r>
          </a:p>
          <a:p>
            <a:pPr marL="457200">
              <a:defRPr/>
            </a:pP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>
              <a:defRPr/>
            </a:pPr>
            <a:endParaRPr lang="en-US" sz="3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97848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750">
        <p15:prstTrans prst="fracture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Parcel">
  <a:themeElements>
    <a:clrScheme name="Parcel">
      <a:dk1>
        <a:srgbClr val="000000"/>
      </a:dk1>
      <a:lt1>
        <a:srgbClr val="FFFFFF"/>
      </a:lt1>
      <a:dk2>
        <a:srgbClr val="4A5356"/>
      </a:dk2>
      <a:lt2>
        <a:srgbClr val="E8E3CE"/>
      </a:lt2>
      <a:accent1>
        <a:srgbClr val="F6A21D"/>
      </a:accent1>
      <a:accent2>
        <a:srgbClr val="9BAFB5"/>
      </a:accent2>
      <a:accent3>
        <a:srgbClr val="C96731"/>
      </a:accent3>
      <a:accent4>
        <a:srgbClr val="9CA383"/>
      </a:accent4>
      <a:accent5>
        <a:srgbClr val="87795D"/>
      </a:accent5>
      <a:accent6>
        <a:srgbClr val="A0988C"/>
      </a:accent6>
      <a:hlink>
        <a:srgbClr val="00B0F0"/>
      </a:hlink>
      <a:folHlink>
        <a:srgbClr val="738F97"/>
      </a:folHlink>
    </a:clrScheme>
    <a:fontScheme name="Parcel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rcel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cel" id="{8BEC4385-4EB9-4D53-BFB5-0EA123736B6D}" vid="{4DB32801-28C0-48B0-8C1D-A9A58613615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6456</TotalTime>
  <Words>282</Words>
  <Application>Microsoft Office PowerPoint</Application>
  <PresentationFormat>Widescreen</PresentationFormat>
  <Paragraphs>37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Gill Sans MT</vt:lpstr>
      <vt:lpstr>Times New Roman</vt:lpstr>
      <vt:lpstr>Parcel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Sherry Reeve</dc:creator>
  <cp:lastModifiedBy>Sherry Reeve</cp:lastModifiedBy>
  <cp:revision>253</cp:revision>
  <cp:lastPrinted>2023-09-28T14:06:11Z</cp:lastPrinted>
  <dcterms:created xsi:type="dcterms:W3CDTF">2021-02-03T13:21:17Z</dcterms:created>
  <dcterms:modified xsi:type="dcterms:W3CDTF">2023-10-03T14:36:02Z</dcterms:modified>
</cp:coreProperties>
</file>