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handoutMasterIdLst>
    <p:handoutMasterId r:id="rId13"/>
  </p:handoutMasterIdLst>
  <p:sldIdLst>
    <p:sldId id="295" r:id="rId2"/>
    <p:sldId id="308" r:id="rId3"/>
    <p:sldId id="340" r:id="rId4"/>
    <p:sldId id="346" r:id="rId5"/>
    <p:sldId id="347" r:id="rId6"/>
    <p:sldId id="330" r:id="rId7"/>
    <p:sldId id="341" r:id="rId8"/>
    <p:sldId id="342" r:id="rId9"/>
    <p:sldId id="343" r:id="rId10"/>
    <p:sldId id="344" r:id="rId11"/>
    <p:sldId id="327" r:id="rId12"/>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FBD9AB"/>
    <a:srgbClr val="FF9966"/>
    <a:srgbClr val="AEC5D4"/>
    <a:srgbClr val="FF66CC"/>
    <a:srgbClr val="3D213F"/>
    <a:srgbClr val="F9F9F9"/>
    <a:srgbClr val="000000"/>
    <a:srgbClr val="FF0000"/>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4" autoAdjust="0"/>
    <p:restoredTop sz="94660"/>
  </p:normalViewPr>
  <p:slideViewPr>
    <p:cSldViewPr snapToGrid="0">
      <p:cViewPr varScale="1">
        <p:scale>
          <a:sx n="86" d="100"/>
          <a:sy n="86" d="100"/>
        </p:scale>
        <p:origin x="13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F37528E3-9F54-4201-B3FE-593A2F142EC8}" type="datetimeFigureOut">
              <a:rPr lang="en-US" smtClean="0"/>
              <a:t>6/4/2020</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6B9E8EBB-9B6B-4C44-95AA-BD16F5FD8250}" type="slidenum">
              <a:rPr lang="en-US" smtClean="0"/>
              <a:t>‹#›</a:t>
            </a:fld>
            <a:endParaRPr lang="en-US" dirty="0"/>
          </a:p>
        </p:txBody>
      </p:sp>
    </p:spTree>
    <p:extLst>
      <p:ext uri="{BB962C8B-B14F-4D97-AF65-F5344CB8AC3E}">
        <p14:creationId xmlns:p14="http://schemas.microsoft.com/office/powerpoint/2010/main" val="56929249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0">
                      <a:schemeClr val="tx1"/>
                    </a:gs>
                    <a:gs pos="68000">
                      <a:srgbClr val="F1F1F1"/>
                    </a:gs>
                    <a:gs pos="100000">
                      <a:schemeClr val="bg1">
                        <a:lumMod val="11000"/>
                        <a:lumOff val="89000"/>
                      </a:schemeClr>
                    </a:gs>
                  </a:gsLst>
                  <a:lin ang="5400000" scaled="1"/>
                  <a:tileRect/>
                </a:gradFill>
                <a:effectLst>
                  <a:outerShdw blurRad="469900" dist="342900" dir="5400000" sy="-20000" rotWithShape="0">
                    <a:prstClr val="black">
                      <a:alpha val="66000"/>
                    </a:prstClr>
                  </a:outerShdw>
                </a:effectLst>
              </a:defRPr>
            </a:lvl1pPr>
          </a:lstStyle>
          <a:p>
            <a:pPr lvl="0" algn="r"/>
            <a:r>
              <a:rPr lang="en-US"/>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vert="horz" lIns="91440" tIns="45720" rIns="91440" bIns="45720" rtlCol="0"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stStyle>
          <a:p>
            <a:pPr marL="0" lvl="0" indent="0" algn="r">
              <a:buNone/>
            </a:pPr>
            <a:r>
              <a:rPr lang="en-US"/>
              <a:t>Click to edit Master subtitle style</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470504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260186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9666585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3606550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4129552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159713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a:t>Click icon to add picture</a:t>
            </a:r>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a:t>Click icon to add picture</a:t>
            </a:r>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a:t>Click icon to add picture</a:t>
            </a:r>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1324394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1632802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075572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586382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32000"/>
                        <a:lumOff val="68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559683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607559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87626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816561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002693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82858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6/4/2020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558238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BB3E3403-B6A4-4A5C-8FD2-9D8388F61A8A}" type="datetimeFigureOut">
              <a:rPr lang="en-US" smtClean="0"/>
              <a:t>6/4/2020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7FBBF00-5058-44C7-83E9-9404151CB4D5}" type="slidenum">
              <a:rPr lang="en-US" smtClean="0"/>
              <a:t>‹#›</a:t>
            </a:fld>
            <a:endParaRPr lang="en-US" dirty="0"/>
          </a:p>
        </p:txBody>
      </p:sp>
    </p:spTree>
    <p:extLst>
      <p:ext uri="{BB962C8B-B14F-4D97-AF65-F5344CB8AC3E}">
        <p14:creationId xmlns:p14="http://schemas.microsoft.com/office/powerpoint/2010/main" val="2560453335"/>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Lst>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13000"/>
                  <a:lumOff val="87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ook, text&#10;&#10;Description automatically generated">
            <a:extLst>
              <a:ext uri="{FF2B5EF4-FFF2-40B4-BE49-F238E27FC236}">
                <a16:creationId xmlns:a16="http://schemas.microsoft.com/office/drawing/2014/main" id="{166B90C7-04AE-4628-9E15-06167C3A2D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0520812"/>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A71DB6B-50DB-4B30-86C5-68E75E7247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5509200"/>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When God is working, some situations lead to ethical questions</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2:5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5 </a:t>
            </a:r>
            <a:r>
              <a:rPr lang="en-US" sz="3200" dirty="0">
                <a:solidFill>
                  <a:schemeClr val="bg1"/>
                </a:solidFill>
                <a:latin typeface="Times New Roman" panose="02020603050405020304" pitchFamily="18" charset="0"/>
                <a:cs typeface="Times New Roman" panose="02020603050405020304" pitchFamily="18" charset="0"/>
              </a:rPr>
              <a:t> …I do not know where the men went. Pursue them quickly…” </a:t>
            </a: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2611896"/>
      </p:ext>
    </p:extLst>
  </p:cSld>
  <p:clrMapOvr>
    <a:masterClrMapping/>
  </p:clrMapOvr>
  <mc:AlternateContent xmlns:mc="http://schemas.openxmlformats.org/markup-compatibility/2006">
    <mc:Choice xmlns:p14="http://schemas.microsoft.com/office/powerpoint/2010/main" Requires="p14">
      <p:transition spd="slow" p14:dur="1750">
        <p14:rippl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38C872-CECB-4BDA-B19F-E5324C8C2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3785652"/>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Never underestimate who God can use. At the same time, we need to do our part to be prepared for what is ahead</a:t>
            </a:r>
            <a:endParaRPr 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17774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EA2CCE3-DB43-46E1-B854-14AA69206C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4524315"/>
          </a:xfrm>
          <a:prstGeom prst="rect">
            <a:avLst/>
          </a:prstGeom>
          <a:no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Joshua 2:1-2 (ESV) Pg. 178</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1 </a:t>
            </a:r>
            <a:r>
              <a:rPr lang="en-US" sz="3200" dirty="0">
                <a:solidFill>
                  <a:schemeClr val="bg1"/>
                </a:solidFill>
                <a:latin typeface="Times New Roman" panose="02020603050405020304" pitchFamily="18" charset="0"/>
                <a:cs typeface="Times New Roman" panose="02020603050405020304" pitchFamily="18" charset="0"/>
              </a:rPr>
              <a:t> And Joshua the son of Nun sent two men secretly from Shittim as spies, saying, “Go, view the land, especially Jericho.” And they went and came into the house of a prostitute whose name was Rahab and lodged there.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2 </a:t>
            </a:r>
            <a:r>
              <a:rPr lang="en-US" sz="3200" dirty="0">
                <a:solidFill>
                  <a:schemeClr val="bg1"/>
                </a:solidFill>
                <a:latin typeface="Times New Roman" panose="02020603050405020304" pitchFamily="18" charset="0"/>
                <a:cs typeface="Times New Roman" panose="02020603050405020304" pitchFamily="18" charset="0"/>
              </a:rPr>
              <a:t> And it was told to the king of Jericho, “Behold, men of Israel have come here tonight to search out the land.” </a:t>
            </a:r>
          </a:p>
        </p:txBody>
      </p:sp>
    </p:spTree>
    <p:extLst>
      <p:ext uri="{BB962C8B-B14F-4D97-AF65-F5344CB8AC3E}">
        <p14:creationId xmlns:p14="http://schemas.microsoft.com/office/powerpoint/2010/main" val="2188449457"/>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DCDFD5-B47F-4A12-A36A-F28B522EF5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4524315"/>
          </a:xfrm>
          <a:prstGeom prst="rect">
            <a:avLst/>
          </a:prstGeom>
          <a:no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Joshua 2:3-4 (ESV) Pg. 178</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3 </a:t>
            </a:r>
            <a:r>
              <a:rPr lang="en-US" sz="3200" dirty="0">
                <a:solidFill>
                  <a:schemeClr val="bg1"/>
                </a:solidFill>
                <a:latin typeface="Times New Roman" panose="02020603050405020304" pitchFamily="18" charset="0"/>
                <a:cs typeface="Times New Roman" panose="02020603050405020304" pitchFamily="18" charset="0"/>
              </a:rPr>
              <a:t> Then the king of Jericho sent to Rahab, saying, “Bring out the men who have come to you, who entered your house, for they have come to search out all the land.”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4 </a:t>
            </a:r>
            <a:r>
              <a:rPr lang="en-US" sz="3200" dirty="0">
                <a:solidFill>
                  <a:schemeClr val="bg1"/>
                </a:solidFill>
                <a:latin typeface="Times New Roman" panose="02020603050405020304" pitchFamily="18" charset="0"/>
                <a:cs typeface="Times New Roman" panose="02020603050405020304" pitchFamily="18" charset="0"/>
              </a:rPr>
              <a:t> But the woman had taken the two men and hidden them. And she said, “True, the men came to me, but I did not know where they were from. </a:t>
            </a:r>
          </a:p>
        </p:txBody>
      </p:sp>
    </p:spTree>
    <p:extLst>
      <p:ext uri="{BB962C8B-B14F-4D97-AF65-F5344CB8AC3E}">
        <p14:creationId xmlns:p14="http://schemas.microsoft.com/office/powerpoint/2010/main" val="887999494"/>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DCDFD5-B47F-4A12-A36A-F28B522EF5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4031873"/>
          </a:xfrm>
          <a:prstGeom prst="rect">
            <a:avLst/>
          </a:prstGeom>
          <a:no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Joshua 2:5-6 (ESV) Pg. 178</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5 </a:t>
            </a:r>
            <a:r>
              <a:rPr lang="en-US" sz="3200" dirty="0">
                <a:solidFill>
                  <a:schemeClr val="bg1"/>
                </a:solidFill>
                <a:latin typeface="Times New Roman" panose="02020603050405020304" pitchFamily="18" charset="0"/>
                <a:cs typeface="Times New Roman" panose="02020603050405020304" pitchFamily="18" charset="0"/>
              </a:rPr>
              <a:t> And when the gate was about to be closed at dark, the men went out. I do not know where the men went. Pursue them quickly, for you will overtake them.”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6 </a:t>
            </a:r>
            <a:r>
              <a:rPr lang="en-US" sz="3200" dirty="0">
                <a:solidFill>
                  <a:schemeClr val="bg1"/>
                </a:solidFill>
                <a:latin typeface="Times New Roman" panose="02020603050405020304" pitchFamily="18" charset="0"/>
                <a:cs typeface="Times New Roman" panose="02020603050405020304" pitchFamily="18" charset="0"/>
              </a:rPr>
              <a:t> But she had brought them up to the roof and hid them with the stalks of flax that she had laid in order on the roof. </a:t>
            </a:r>
          </a:p>
        </p:txBody>
      </p:sp>
    </p:spTree>
    <p:extLst>
      <p:ext uri="{BB962C8B-B14F-4D97-AF65-F5344CB8AC3E}">
        <p14:creationId xmlns:p14="http://schemas.microsoft.com/office/powerpoint/2010/main" val="2991508087"/>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FF5BFD-4A72-4F93-A447-A692C6398A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43999" cy="6857999"/>
          </a:xfrm>
          <a:prstGeom prst="rect">
            <a:avLst/>
          </a:prstGeom>
        </p:spPr>
      </p:pic>
      <p:pic>
        <p:nvPicPr>
          <p:cNvPr id="1028" name="Picture 4" descr="Jericho spies map - Gods War Plan | Best Bible Battles &amp; War Strategy">
            <a:extLst>
              <a:ext uri="{FF2B5EF4-FFF2-40B4-BE49-F238E27FC236}">
                <a16:creationId xmlns:a16="http://schemas.microsoft.com/office/drawing/2014/main" id="{BDA9F5D9-F259-4D17-9193-2121F09D43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3474"/>
            <a:ext cx="9144000" cy="366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9722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2C3A61-B9A8-48D9-A3AF-91B899DBE3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6740307"/>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Prepare and never presume about God</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2:1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1 </a:t>
            </a:r>
            <a:r>
              <a:rPr lang="en-US" sz="3200" dirty="0">
                <a:solidFill>
                  <a:schemeClr val="bg1"/>
                </a:solidFill>
                <a:latin typeface="Times New Roman" panose="02020603050405020304" pitchFamily="18" charset="0"/>
                <a:cs typeface="Times New Roman" panose="02020603050405020304" pitchFamily="18" charset="0"/>
              </a:rPr>
              <a:t> And Joshua the son of Nun sent two men secretly…saying, “Go, view the land, especially Jericho…”</a:t>
            </a: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a:p>
            <a:pPr algn="ct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a:p>
            <a:endParaRPr lang="en-US" sz="32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5473518"/>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FF5BFD-4A72-4F93-A447-A692C6398A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3999" cy="6857999"/>
          </a:xfrm>
          <a:prstGeom prst="rect">
            <a:avLst/>
          </a:prstGeom>
        </p:spPr>
      </p:pic>
      <p:pic>
        <p:nvPicPr>
          <p:cNvPr id="4" name="Picture 3" descr="A picture containing table, indoor, sitting, food&#10;&#10;Description automatically generated">
            <a:extLst>
              <a:ext uri="{FF2B5EF4-FFF2-40B4-BE49-F238E27FC236}">
                <a16:creationId xmlns:a16="http://schemas.microsoft.com/office/drawing/2014/main" id="{1EDE5931-9DE8-4A90-838A-65C079A846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8232" y="304364"/>
            <a:ext cx="6887536" cy="6249272"/>
          </a:xfrm>
          <a:prstGeom prst="rect">
            <a:avLst/>
          </a:prstGeom>
        </p:spPr>
      </p:pic>
    </p:spTree>
    <p:extLst>
      <p:ext uri="{BB962C8B-B14F-4D97-AF65-F5344CB8AC3E}">
        <p14:creationId xmlns:p14="http://schemas.microsoft.com/office/powerpoint/2010/main" val="7804101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27A6DA-79AE-4717-B1B1-A603EA7C7D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7232749"/>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God sees people’s potential even if others may not</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2:11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11 </a:t>
            </a:r>
            <a:r>
              <a:rPr lang="en-US" sz="3200" dirty="0">
                <a:solidFill>
                  <a:schemeClr val="bg1"/>
                </a:solidFill>
                <a:latin typeface="Times New Roman" panose="02020603050405020304" pitchFamily="18" charset="0"/>
                <a:cs typeface="Times New Roman" panose="02020603050405020304" pitchFamily="18" charset="0"/>
              </a:rPr>
              <a:t> And as soon as we heard it, our hearts melted, and there was no spirit left in any man because of you, for the </a:t>
            </a:r>
            <a:r>
              <a:rPr lang="en-US" sz="3200" cap="small" dirty="0">
                <a:solidFill>
                  <a:schemeClr val="bg1"/>
                </a:solidFill>
                <a:latin typeface="Times New Roman" panose="02020603050405020304" pitchFamily="18" charset="0"/>
                <a:cs typeface="Times New Roman" panose="02020603050405020304" pitchFamily="18" charset="0"/>
              </a:rPr>
              <a:t>LORD</a:t>
            </a:r>
            <a:r>
              <a:rPr lang="en-US" sz="3200" dirty="0">
                <a:solidFill>
                  <a:schemeClr val="bg1"/>
                </a:solidFill>
                <a:latin typeface="Times New Roman" panose="02020603050405020304" pitchFamily="18" charset="0"/>
                <a:cs typeface="Times New Roman" panose="02020603050405020304" pitchFamily="18" charset="0"/>
              </a:rPr>
              <a:t> your God, he is God in the heavens above and on the earth beneath. </a:t>
            </a:r>
            <a:br>
              <a:rPr lang="en-US" sz="3200" dirty="0">
                <a:solidFill>
                  <a:schemeClr val="bg1"/>
                </a:solidFill>
                <a:latin typeface="Times New Roman" panose="02020603050405020304" pitchFamily="18" charset="0"/>
                <a:cs typeface="Times New Roman" panose="02020603050405020304" pitchFamily="18" charset="0"/>
              </a:rPr>
            </a:b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a:p>
            <a:endParaRPr lang="en-US" sz="32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4507631"/>
      </p:ext>
    </p:extLst>
  </p:cSld>
  <p:clrMapOvr>
    <a:masterClrMapping/>
  </p:clrMapOvr>
  <mc:AlternateContent xmlns:mc="http://schemas.openxmlformats.org/markup-compatibility/2006" xmlns:p14="http://schemas.microsoft.com/office/powerpoint/2010/main">
    <mc:Choice Requires="p14">
      <p:transition spd="slow" p14:dur="1750">
        <p14:ripple dir="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C1ACB5-109C-46A6-B096-A93E5F2A3F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6740307"/>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A good theology is a working theology</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James 2:25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25 </a:t>
            </a:r>
            <a:r>
              <a:rPr lang="en-US" sz="3200" dirty="0">
                <a:solidFill>
                  <a:schemeClr val="bg1"/>
                </a:solidFill>
                <a:latin typeface="Times New Roman" panose="02020603050405020304" pitchFamily="18" charset="0"/>
                <a:cs typeface="Times New Roman" panose="02020603050405020304" pitchFamily="18" charset="0"/>
              </a:rPr>
              <a:t> And in the same way was not also Rahab the prostitute justified by works when she received the messengers and sent them out by another way? </a:t>
            </a:r>
            <a:br>
              <a:rPr lang="en-US" sz="3200" dirty="0">
                <a:solidFill>
                  <a:schemeClr val="bg1"/>
                </a:solidFill>
                <a:latin typeface="Times New Roman" panose="02020603050405020304" pitchFamily="18" charset="0"/>
                <a:cs typeface="Times New Roman" panose="02020603050405020304" pitchFamily="18" charset="0"/>
              </a:rPr>
            </a:b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a:p>
            <a:endParaRPr lang="en-US" sz="32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7200249"/>
      </p:ext>
    </p:extLst>
  </p:cSld>
  <p:clrMapOvr>
    <a:masterClrMapping/>
  </p:clrMapOvr>
  <mc:AlternateContent xmlns:mc="http://schemas.openxmlformats.org/markup-compatibility/2006" xmlns:p14="http://schemas.microsoft.com/office/powerpoint/2010/main">
    <mc:Choice Requires="p14">
      <p:transition spd="slow" p14:dur="1750">
        <p14:ripple dir="ld"/>
      </p:transition>
    </mc:Choice>
    <mc:Fallback xmlns="">
      <p:transition spd="slow">
        <p:fade/>
      </p:transition>
    </mc:Fallback>
  </mc:AlternateContent>
</p:sld>
</file>

<file path=ppt/theme/theme1.xml><?xml version="1.0" encoding="utf-8"?>
<a:theme xmlns:a="http://schemas.openxmlformats.org/drawingml/2006/main" name="Depth">
  <a:themeElements>
    <a:clrScheme name="Depth">
      <a:dk1>
        <a:sysClr val="windowText" lastClr="000000"/>
      </a:dk1>
      <a:lt1>
        <a:sysClr val="window" lastClr="FFFFFF"/>
      </a:lt1>
      <a:dk2>
        <a:srgbClr val="4E3B30"/>
      </a:dk2>
      <a:lt2>
        <a:srgbClr val="FFDB82"/>
      </a:lt2>
      <a:accent1>
        <a:srgbClr val="F0A22E"/>
      </a:accent1>
      <a:accent2>
        <a:srgbClr val="E4D9B2"/>
      </a:accent2>
      <a:accent3>
        <a:srgbClr val="AA986C"/>
      </a:accent3>
      <a:accent4>
        <a:srgbClr val="8FB977"/>
      </a:accent4>
      <a:accent5>
        <a:srgbClr val="778F9F"/>
      </a:accent5>
      <a:accent6>
        <a:srgbClr val="8A6087"/>
      </a:accent6>
      <a:hlink>
        <a:srgbClr val="AD1F1F"/>
      </a:hlink>
      <a:folHlink>
        <a:srgbClr val="FFC42F"/>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C473073F-34A4-486A-BBA1-2A70AE921E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Depth</Template>
  <TotalTime>1303</TotalTime>
  <Words>445</Words>
  <Application>Microsoft Office PowerPoint</Application>
  <PresentationFormat>On-screen Show (4:3)</PresentationFormat>
  <Paragraphs>22</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Corbel</vt:lpstr>
      <vt:lpstr>Times New Roman</vt:lpstr>
      <vt:lpstr>Depth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Reeve</dc:creator>
  <cp:lastModifiedBy>Sherry Reeve</cp:lastModifiedBy>
  <cp:revision>104</cp:revision>
  <cp:lastPrinted>2020-06-04T12:51:25Z</cp:lastPrinted>
  <dcterms:created xsi:type="dcterms:W3CDTF">2016-01-21T14:00:17Z</dcterms:created>
  <dcterms:modified xsi:type="dcterms:W3CDTF">2020-06-04T12:52:39Z</dcterms:modified>
</cp:coreProperties>
</file>