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3"/>
  </p:handoutMasterIdLst>
  <p:sldIdLst>
    <p:sldId id="256" r:id="rId2"/>
    <p:sldId id="257" r:id="rId3"/>
    <p:sldId id="258" r:id="rId4"/>
    <p:sldId id="259" r:id="rId5"/>
    <p:sldId id="260" r:id="rId6"/>
    <p:sldId id="261" r:id="rId7"/>
    <p:sldId id="262" r:id="rId8"/>
    <p:sldId id="263" r:id="rId9"/>
    <p:sldId id="265" r:id="rId10"/>
    <p:sldId id="264" r:id="rId11"/>
    <p:sldId id="266" r:id="rId12"/>
  </p:sldIdLst>
  <p:sldSz cx="9144000" cy="6858000" type="screen4x3"/>
  <p:notesSz cx="6858000" cy="90773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0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4025"/>
          </a:xfrm>
          <a:prstGeom prst="rect">
            <a:avLst/>
          </a:prstGeom>
        </p:spPr>
        <p:txBody>
          <a:bodyPr vert="horz" lIns="91440" tIns="45720" rIns="91440" bIns="45720" rtlCol="0"/>
          <a:lstStyle>
            <a:lvl1pPr algn="r">
              <a:defRPr sz="1200"/>
            </a:lvl1pPr>
          </a:lstStyle>
          <a:p>
            <a:fld id="{E255B6A7-18B1-490E-BE05-D9B89128C94C}" type="datetimeFigureOut">
              <a:rPr lang="en-US" smtClean="0"/>
              <a:t>1/3/2014</a:t>
            </a:fld>
            <a:endParaRPr lang="en-US" dirty="0"/>
          </a:p>
        </p:txBody>
      </p:sp>
      <p:sp>
        <p:nvSpPr>
          <p:cNvPr id="4" name="Footer Placeholder 3"/>
          <p:cNvSpPr>
            <a:spLocks noGrp="1"/>
          </p:cNvSpPr>
          <p:nvPr>
            <p:ph type="ftr" sz="quarter" idx="2"/>
          </p:nvPr>
        </p:nvSpPr>
        <p:spPr>
          <a:xfrm>
            <a:off x="0" y="8621713"/>
            <a:ext cx="2971800" cy="4540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21713"/>
            <a:ext cx="2971800" cy="454025"/>
          </a:xfrm>
          <a:prstGeom prst="rect">
            <a:avLst/>
          </a:prstGeom>
        </p:spPr>
        <p:txBody>
          <a:bodyPr vert="horz" lIns="91440" tIns="45720" rIns="91440" bIns="45720" rtlCol="0" anchor="b"/>
          <a:lstStyle>
            <a:lvl1pPr algn="r">
              <a:defRPr sz="1200"/>
            </a:lvl1pPr>
          </a:lstStyle>
          <a:p>
            <a:fld id="{FD6C259F-BA3E-4FF1-999C-65796346EEA6}" type="slidenum">
              <a:rPr lang="en-US" smtClean="0"/>
              <a:t>‹#›</a:t>
            </a:fld>
            <a:endParaRPr lang="en-US" dirty="0"/>
          </a:p>
        </p:txBody>
      </p:sp>
    </p:spTree>
    <p:extLst>
      <p:ext uri="{BB962C8B-B14F-4D97-AF65-F5344CB8AC3E}">
        <p14:creationId xmlns:p14="http://schemas.microsoft.com/office/powerpoint/2010/main" val="134907153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6EB4FD-A4F8-46C1-9206-A484AC702E92}" type="datetimeFigureOut">
              <a:rPr lang="en-US" smtClean="0"/>
              <a:t>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1622333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6EB4FD-A4F8-46C1-9206-A484AC702E92}" type="datetimeFigureOut">
              <a:rPr lang="en-US" smtClean="0"/>
              <a:t>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1730120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6EB4FD-A4F8-46C1-9206-A484AC702E92}" type="datetimeFigureOut">
              <a:rPr lang="en-US" smtClean="0"/>
              <a:t>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651880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6EB4FD-A4F8-46C1-9206-A484AC702E92}" type="datetimeFigureOut">
              <a:rPr lang="en-US" smtClean="0"/>
              <a:t>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3310917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6EB4FD-A4F8-46C1-9206-A484AC702E92}" type="datetimeFigureOut">
              <a:rPr lang="en-US" smtClean="0"/>
              <a:t>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3259512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6EB4FD-A4F8-46C1-9206-A484AC702E92}" type="datetimeFigureOut">
              <a:rPr lang="en-US" smtClean="0"/>
              <a:t>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2999047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6EB4FD-A4F8-46C1-9206-A484AC702E92}" type="datetimeFigureOut">
              <a:rPr lang="en-US" smtClean="0"/>
              <a:t>1/3/2014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2920731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6EB4FD-A4F8-46C1-9206-A484AC702E92}" type="datetimeFigureOut">
              <a:rPr lang="en-US" smtClean="0"/>
              <a:t>1/3/2014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1636937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6EB4FD-A4F8-46C1-9206-A484AC702E92}" type="datetimeFigureOut">
              <a:rPr lang="en-US" smtClean="0"/>
              <a:t>1/3/2014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901665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6EB4FD-A4F8-46C1-9206-A484AC702E92}" type="datetimeFigureOut">
              <a:rPr lang="en-US" smtClean="0"/>
              <a:t>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1125917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6EB4FD-A4F8-46C1-9206-A484AC702E92}" type="datetimeFigureOut">
              <a:rPr lang="en-US" smtClean="0"/>
              <a:t>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57D916-0A56-40E8-9B03-838DCAC8334C}" type="slidenum">
              <a:rPr lang="en-US" smtClean="0"/>
              <a:t>‹#›</a:t>
            </a:fld>
            <a:endParaRPr lang="en-US" dirty="0"/>
          </a:p>
        </p:txBody>
      </p:sp>
    </p:spTree>
    <p:extLst>
      <p:ext uri="{BB962C8B-B14F-4D97-AF65-F5344CB8AC3E}">
        <p14:creationId xmlns:p14="http://schemas.microsoft.com/office/powerpoint/2010/main" val="614604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6EB4FD-A4F8-46C1-9206-A484AC702E92}" type="datetimeFigureOut">
              <a:rPr lang="en-US" smtClean="0"/>
              <a:t>1/3/2014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7D916-0A56-40E8-9B03-838DCAC8334C}" type="slidenum">
              <a:rPr lang="en-US" smtClean="0"/>
              <a:t>‹#›</a:t>
            </a:fld>
            <a:endParaRPr lang="en-US" dirty="0"/>
          </a:p>
        </p:txBody>
      </p:sp>
    </p:spTree>
    <p:extLst>
      <p:ext uri="{BB962C8B-B14F-4D97-AF65-F5344CB8AC3E}">
        <p14:creationId xmlns:p14="http://schemas.microsoft.com/office/powerpoint/2010/main" val="881189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5" name="TextBox 4"/>
          <p:cNvSpPr txBox="1"/>
          <p:nvPr/>
        </p:nvSpPr>
        <p:spPr>
          <a:xfrm>
            <a:off x="914400" y="838200"/>
            <a:ext cx="7315200" cy="707886"/>
          </a:xfrm>
          <a:prstGeom prst="rect">
            <a:avLst/>
          </a:prstGeom>
          <a:noFill/>
        </p:spPr>
        <p:txBody>
          <a:bodyPr wrap="square" rtlCol="0">
            <a:spAutoFit/>
          </a:bodyPr>
          <a:lstStyle/>
          <a:p>
            <a:pPr algn="ctr"/>
            <a:r>
              <a:rPr lang="en-US" sz="4000" dirty="0" smtClean="0">
                <a:solidFill>
                  <a:srgbClr val="FFFF00"/>
                </a:solidFill>
                <a:latin typeface="Viner Hand ITC" panose="03070502030502020203" pitchFamily="66" charset="0"/>
              </a:rPr>
              <a:t>The Book Of Joshua</a:t>
            </a:r>
            <a:endParaRPr lang="en-US" sz="4000" dirty="0">
              <a:solidFill>
                <a:srgbClr val="FFFF00"/>
              </a:solidFill>
              <a:latin typeface="Viner Hand ITC" panose="03070502030502020203" pitchFamily="66" charset="0"/>
            </a:endParaRPr>
          </a:p>
        </p:txBody>
      </p:sp>
      <p:sp>
        <p:nvSpPr>
          <p:cNvPr id="6" name="TextBox 5"/>
          <p:cNvSpPr txBox="1"/>
          <p:nvPr/>
        </p:nvSpPr>
        <p:spPr>
          <a:xfrm>
            <a:off x="2324100" y="2222089"/>
            <a:ext cx="4495800" cy="1754326"/>
          </a:xfrm>
          <a:prstGeom prst="rect">
            <a:avLst/>
          </a:prstGeom>
          <a:noFill/>
        </p:spPr>
        <p:txBody>
          <a:bodyPr wrap="square" rtlCol="0">
            <a:spAutoFit/>
          </a:bodyPr>
          <a:lstStyle/>
          <a:p>
            <a:pPr algn="ctr"/>
            <a:r>
              <a:rPr lang="en-US" sz="3600" dirty="0" smtClean="0">
                <a:solidFill>
                  <a:srgbClr val="FFFF00"/>
                </a:solidFill>
                <a:latin typeface="Times New Roman" panose="02020603050405020304" pitchFamily="18" charset="0"/>
                <a:cs typeface="Times New Roman" panose="02020603050405020304" pitchFamily="18" charset="0"/>
              </a:rPr>
              <a:t>~Back To The Future~</a:t>
            </a:r>
          </a:p>
          <a:p>
            <a:pPr algn="ctr"/>
            <a:r>
              <a:rPr lang="en-US" sz="3600" dirty="0" smtClean="0">
                <a:solidFill>
                  <a:srgbClr val="FFFF00"/>
                </a:solidFill>
                <a:latin typeface="Times New Roman" panose="02020603050405020304" pitchFamily="18" charset="0"/>
                <a:cs typeface="Times New Roman" panose="02020603050405020304" pitchFamily="18" charset="0"/>
              </a:rPr>
              <a:t>~Joshua 1~</a:t>
            </a:r>
          </a:p>
          <a:p>
            <a:pPr algn="ctr"/>
            <a:r>
              <a:rPr lang="en-US" sz="3600" dirty="0" smtClean="0">
                <a:solidFill>
                  <a:srgbClr val="FFFF00"/>
                </a:solidFill>
                <a:latin typeface="Times New Roman" panose="02020603050405020304" pitchFamily="18" charset="0"/>
                <a:cs typeface="Times New Roman" panose="02020603050405020304" pitchFamily="18" charset="0"/>
              </a:rPr>
              <a:t>~Jan. 4, 2014~</a:t>
            </a:r>
            <a:endParaRPr lang="en-US" sz="3600" dirty="0">
              <a:solidFill>
                <a:srgbClr val="FFFF00"/>
              </a:solidFill>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9400" y="4572000"/>
            <a:ext cx="2733675" cy="16764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7000" y="2971800"/>
            <a:ext cx="2000250" cy="2276475"/>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6806" y="2608842"/>
            <a:ext cx="1714500" cy="1640315"/>
          </a:xfrm>
          <a:prstGeom prst="rect">
            <a:avLst/>
          </a:prstGeom>
        </p:spPr>
      </p:pic>
    </p:spTree>
    <p:extLst>
      <p:ext uri="{BB962C8B-B14F-4D97-AF65-F5344CB8AC3E}">
        <p14:creationId xmlns:p14="http://schemas.microsoft.com/office/powerpoint/2010/main" val="2938282271"/>
      </p:ext>
    </p:extLst>
  </p:cSld>
  <p:clrMapOvr>
    <a:masterClrMapping/>
  </p:clrMapOvr>
  <mc:AlternateContent xmlns:mc="http://schemas.openxmlformats.org/markup-compatibility/2006">
    <mc:Choice xmlns:p14="http://schemas.microsoft.com/office/powerpoint/2010/main" Requires="p14">
      <p:transition spd="slow" p14:dur="1500">
        <p:fad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3046988"/>
          </a:xfrm>
          <a:prstGeom prst="rect">
            <a:avLst/>
          </a:prstGeom>
          <a:noFill/>
        </p:spPr>
        <p:txBody>
          <a:bodyPr wrap="square" rtlCol="0">
            <a:spAutoFit/>
          </a:bodyPr>
          <a:lstStyle/>
          <a:p>
            <a:pPr algn="ctr">
              <a:defRPr/>
            </a:pPr>
            <a:r>
              <a:rPr lang="en-US" sz="3200" dirty="0" smtClean="0">
                <a:solidFill>
                  <a:srgbClr val="FFFF00"/>
                </a:solidFill>
                <a:latin typeface="Times New Roman" pitchFamily="18" charset="0"/>
                <a:cs typeface="Times New Roman" pitchFamily="18" charset="0"/>
              </a:rPr>
              <a:t>Principles From Joshua 1</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a:solidFill>
                  <a:srgbClr val="FFFF00"/>
                </a:solidFill>
                <a:latin typeface="Times New Roman" pitchFamily="18" charset="0"/>
                <a:cs typeface="Times New Roman" pitchFamily="18" charset="0"/>
              </a:rPr>
              <a:t>5</a:t>
            </a:r>
            <a:r>
              <a:rPr lang="en-US" sz="3200" dirty="0" smtClean="0">
                <a:solidFill>
                  <a:srgbClr val="FFFF00"/>
                </a:solidFill>
                <a:latin typeface="Times New Roman" pitchFamily="18" charset="0"/>
                <a:cs typeface="Times New Roman" pitchFamily="18" charset="0"/>
              </a:rPr>
              <a:t>. Take words of encouragement that others give and be thankful for them – vss. 10-18</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The tribes encourage Joshua (Josh. 1:18).</a:t>
            </a:r>
            <a:endParaRPr lang="en-US"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2546556085"/>
      </p:ext>
    </p:extLst>
  </p:cSld>
  <p:clrMapOvr>
    <a:masterClrMapping/>
  </p:clrMapOvr>
  <mc:AlternateContent xmlns:mc="http://schemas.openxmlformats.org/markup-compatibility/2006">
    <mc:Choice xmlns:p14="http://schemas.microsoft.com/office/powerpoint/2010/main" Requires="p14">
      <p:transition spd="slow" p14:dur="1500">
        <p14:ripple dir="lu"/>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3539430"/>
          </a:xfrm>
          <a:prstGeom prst="rect">
            <a:avLst/>
          </a:prstGeom>
          <a:noFill/>
        </p:spPr>
        <p:txBody>
          <a:bodyPr wrap="square" rtlCol="0">
            <a:spAutoFit/>
          </a:bodyPr>
          <a:lstStyle/>
          <a:p>
            <a:pPr>
              <a:defRPr/>
            </a:pPr>
            <a:r>
              <a:rPr lang="en-US" sz="3200" dirty="0" smtClean="0">
                <a:solidFill>
                  <a:srgbClr val="FFFF00"/>
                </a:solidFill>
                <a:latin typeface="Times New Roman" pitchFamily="18" charset="0"/>
                <a:cs typeface="Times New Roman" pitchFamily="18" charset="0"/>
              </a:rPr>
              <a:t>“The questions God’s people need to ask are: Did we obey the will of God? Were we empowered by the Spirit of God? Did we serve to the glory of God? If we can answer yes to these questions, then our ministry has been successful in God’s eyes, no matter what people may think.” – </a:t>
            </a:r>
            <a:r>
              <a:rPr lang="en-US" sz="3200" i="1" dirty="0" smtClean="0">
                <a:solidFill>
                  <a:srgbClr val="FFFF00"/>
                </a:solidFill>
                <a:latin typeface="Times New Roman" pitchFamily="18" charset="0"/>
                <a:cs typeface="Times New Roman" pitchFamily="18" charset="0"/>
              </a:rPr>
              <a:t>Warren </a:t>
            </a:r>
            <a:r>
              <a:rPr lang="en-US" sz="3200" i="1" dirty="0" smtClean="0">
                <a:solidFill>
                  <a:srgbClr val="FFFF00"/>
                </a:solidFill>
                <a:latin typeface="Times New Roman" pitchFamily="18" charset="0"/>
                <a:cs typeface="Times New Roman" pitchFamily="18" charset="0"/>
              </a:rPr>
              <a:t>Wiersbe</a:t>
            </a:r>
            <a:endParaRPr lang="en-US" sz="3200" i="1"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990740613"/>
      </p:ext>
    </p:extLst>
  </p:cSld>
  <p:clrMapOvr>
    <a:masterClrMapping/>
  </p:clrMapOvr>
  <mc:AlternateContent xmlns:mc="http://schemas.openxmlformats.org/markup-compatibility/2006">
    <mc:Choice xmlns:p14="http://schemas.microsoft.com/office/powerpoint/2010/main" Requires="p14">
      <p:transition spd="slow" p14:dur="2000">
        <p:checker dir="vert"/>
      </p:transition>
    </mc:Choice>
    <mc:Fallback>
      <p:transition spd="slow">
        <p:checker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6494085"/>
          </a:xfrm>
          <a:prstGeom prst="rect">
            <a:avLst/>
          </a:prstGeom>
          <a:noFill/>
        </p:spPr>
        <p:txBody>
          <a:bodyPr wrap="square" rtlCol="0">
            <a:spAutoFit/>
          </a:bodyPr>
          <a:lstStyle/>
          <a:p>
            <a:pPr>
              <a:defRPr/>
            </a:pPr>
            <a:r>
              <a:rPr lang="en-US" sz="3200" dirty="0">
                <a:solidFill>
                  <a:srgbClr val="FFFF00"/>
                </a:solidFill>
                <a:latin typeface="Times New Roman" pitchFamily="18" charset="0"/>
                <a:cs typeface="Times New Roman" pitchFamily="18" charset="0"/>
              </a:rPr>
              <a:t>Opening Thoughts:</a:t>
            </a:r>
          </a:p>
          <a:p>
            <a:pPr>
              <a:defRPr/>
            </a:pPr>
            <a:endParaRPr lang="en-US" sz="3200" dirty="0">
              <a:solidFill>
                <a:srgbClr val="FFFF00"/>
              </a:solidFill>
              <a:latin typeface="Times New Roman" pitchFamily="18" charset="0"/>
              <a:cs typeface="Times New Roman" pitchFamily="18" charset="0"/>
            </a:endParaRPr>
          </a:p>
          <a:p>
            <a:pPr>
              <a:defRPr/>
            </a:pPr>
            <a:r>
              <a:rPr lang="en-US" sz="3200" dirty="0" smtClean="0">
                <a:solidFill>
                  <a:srgbClr val="FFFF00"/>
                </a:solidFill>
                <a:latin typeface="Times New Roman" pitchFamily="18" charset="0"/>
                <a:cs typeface="Times New Roman" pitchFamily="18" charset="0"/>
              </a:rPr>
              <a:t>1) Life has transition times for all of us. Job changes, family situations, school, or some…</a:t>
            </a:r>
          </a:p>
          <a:p>
            <a:pPr>
              <a:defRPr/>
            </a:pPr>
            <a:r>
              <a:rPr lang="en-US" sz="3200" dirty="0" smtClean="0">
                <a:solidFill>
                  <a:srgbClr val="FFFF00"/>
                </a:solidFill>
                <a:latin typeface="Times New Roman" pitchFamily="18" charset="0"/>
                <a:cs typeface="Times New Roman" pitchFamily="18" charset="0"/>
              </a:rPr>
              <a:t>2) Moses has passed on. Joshua is now in charge. He had been groomed as Moses’ successor, but that did not make the…</a:t>
            </a:r>
          </a:p>
          <a:p>
            <a:pPr>
              <a:defRPr/>
            </a:pPr>
            <a:r>
              <a:rPr lang="en-US" sz="3200" dirty="0" smtClean="0">
                <a:solidFill>
                  <a:srgbClr val="FFFF00"/>
                </a:solidFill>
                <a:latin typeface="Times New Roman" pitchFamily="18" charset="0"/>
                <a:cs typeface="Times New Roman" pitchFamily="18" charset="0"/>
              </a:rPr>
              <a:t>3) Passages such as Num. 27:18-23; Deut. 31:7-9; Deut. 31:14-23 mention Joshua as…</a:t>
            </a:r>
          </a:p>
          <a:p>
            <a:pPr>
              <a:defRPr/>
            </a:pPr>
            <a:r>
              <a:rPr lang="en-US" sz="3200" dirty="0" smtClean="0">
                <a:solidFill>
                  <a:srgbClr val="FFFF00"/>
                </a:solidFill>
                <a:latin typeface="Times New Roman" pitchFamily="18" charset="0"/>
                <a:cs typeface="Times New Roman" pitchFamily="18" charset="0"/>
              </a:rPr>
              <a:t>4) Change is happening. How do we respond? What should we do? Can God pull it off and are we scared or fearful? Or do we have a…</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66509868"/>
      </p:ext>
    </p:extLst>
  </p:cSld>
  <p:clrMapOvr>
    <a:masterClrMapping/>
  </p:clrMapOvr>
  <mc:AlternateContent xmlns:mc="http://schemas.openxmlformats.org/markup-compatibility/2006">
    <mc:Choice xmlns:p14="http://schemas.microsoft.com/office/powerpoint/2010/main" Requires="p14">
      <p:transition spd="slow" p14:dur="15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5509200"/>
          </a:xfrm>
          <a:prstGeom prst="rect">
            <a:avLst/>
          </a:prstGeom>
          <a:noFill/>
        </p:spPr>
        <p:txBody>
          <a:bodyPr wrap="square" rtlCol="0">
            <a:spAutoFit/>
          </a:bodyPr>
          <a:lstStyle/>
          <a:p>
            <a:pPr>
              <a:defRPr/>
            </a:pPr>
            <a:r>
              <a:rPr lang="en-US" sz="3200" dirty="0" smtClean="0">
                <a:solidFill>
                  <a:srgbClr val="FFFF00"/>
                </a:solidFill>
                <a:latin typeface="Times New Roman" pitchFamily="18" charset="0"/>
                <a:cs typeface="Times New Roman" pitchFamily="18" charset="0"/>
              </a:rPr>
              <a:t>** A few thoughts before we go further:</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smtClean="0">
                <a:solidFill>
                  <a:srgbClr val="FFFF00"/>
                </a:solidFill>
                <a:latin typeface="Times New Roman" pitchFamily="18" charset="0"/>
                <a:cs typeface="Times New Roman" pitchFamily="18" charset="0"/>
              </a:rPr>
              <a:t>  1) Moses had led the people for 40 years. They were used to him. He did things a certain way and it could be hard for Joshua…</a:t>
            </a:r>
          </a:p>
          <a:p>
            <a:pP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 2) Change could be in the future. Israel would have a new leader to take them to the…</a:t>
            </a:r>
          </a:p>
          <a:p>
            <a:pP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 3) Some people never want to face the future because the future is very uncertain.</a:t>
            </a:r>
          </a:p>
          <a:p>
            <a:pP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 4) Celebrate good things that have happened, build on them.</a:t>
            </a:r>
            <a:endParaRPr lang="en-US"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2309097152"/>
      </p:ext>
    </p:extLst>
  </p:cSld>
  <p:clrMapOvr>
    <a:masterClrMapping/>
  </p:clrMapOvr>
  <mc:AlternateContent xmlns:mc="http://schemas.openxmlformats.org/markup-compatibility/2006">
    <mc:Choice xmlns:p14="http://schemas.microsoft.com/office/powerpoint/2010/main" Requires="p14">
      <p:transition spd="slow" p14:dur="1500">
        <p14:reveal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4031873"/>
          </a:xfrm>
          <a:prstGeom prst="rect">
            <a:avLst/>
          </a:prstGeom>
          <a:noFill/>
        </p:spPr>
        <p:txBody>
          <a:bodyPr wrap="square" rtlCol="0">
            <a:spAutoFit/>
          </a:bodyPr>
          <a:lstStyle/>
          <a:p>
            <a:pPr algn="ctr">
              <a:defRPr/>
            </a:pPr>
            <a:r>
              <a:rPr lang="en-US" sz="3200" dirty="0" smtClean="0">
                <a:solidFill>
                  <a:srgbClr val="FFFF00"/>
                </a:solidFill>
                <a:latin typeface="Times New Roman" pitchFamily="18" charset="0"/>
                <a:cs typeface="Times New Roman" pitchFamily="18" charset="0"/>
              </a:rPr>
              <a:t>Principles From Joshua 1</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a:solidFill>
                  <a:srgbClr val="FFFF00"/>
                </a:solidFill>
                <a:latin typeface="Times New Roman" pitchFamily="18" charset="0"/>
                <a:cs typeface="Times New Roman" pitchFamily="18" charset="0"/>
              </a:rPr>
              <a:t>1. </a:t>
            </a:r>
            <a:r>
              <a:rPr lang="en-US" sz="3200" dirty="0" smtClean="0">
                <a:solidFill>
                  <a:srgbClr val="FFFF00"/>
                </a:solidFill>
                <a:latin typeface="Times New Roman" pitchFamily="18" charset="0"/>
                <a:cs typeface="Times New Roman" pitchFamily="18" charset="0"/>
              </a:rPr>
              <a:t>Have the mindset to </a:t>
            </a:r>
            <a:r>
              <a:rPr lang="en-US" sz="3200" u="sng" dirty="0" smtClean="0">
                <a:solidFill>
                  <a:srgbClr val="FFFF00"/>
                </a:solidFill>
                <a:latin typeface="Times New Roman" pitchFamily="18" charset="0"/>
                <a:cs typeface="Times New Roman" pitchFamily="18" charset="0"/>
              </a:rPr>
              <a:t>accept</a:t>
            </a:r>
            <a:r>
              <a:rPr lang="en-US" sz="3200" dirty="0" smtClean="0">
                <a:solidFill>
                  <a:srgbClr val="FFFF00"/>
                </a:solidFill>
                <a:latin typeface="Times New Roman" pitchFamily="18" charset="0"/>
                <a:cs typeface="Times New Roman" pitchFamily="18" charset="0"/>
              </a:rPr>
              <a:t> what has been given to us to do – vs. 2</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Take the opportunity, go forward. We can grow from those times. Say “Yes, Lord” to God. </a:t>
            </a:r>
            <a:endParaRPr lang="en-US"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1086560778"/>
      </p:ext>
    </p:extLst>
  </p:cSld>
  <p:clrMapOvr>
    <a:masterClrMapping/>
  </p:clrMapOvr>
  <mc:AlternateContent xmlns:mc="http://schemas.openxmlformats.org/markup-compatibility/2006">
    <mc:Choice xmlns:p14="http://schemas.microsoft.com/office/powerpoint/2010/main" Requires="p14">
      <p:transition spd="slow" p14:dur="1500">
        <p14:ripp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5509200"/>
          </a:xfrm>
          <a:prstGeom prst="rect">
            <a:avLst/>
          </a:prstGeom>
          <a:noFill/>
        </p:spPr>
        <p:txBody>
          <a:bodyPr wrap="square" rtlCol="0">
            <a:spAutoFit/>
          </a:bodyPr>
          <a:lstStyle/>
          <a:p>
            <a:pPr algn="ctr">
              <a:defRPr/>
            </a:pPr>
            <a:r>
              <a:rPr lang="en-US" sz="3200" dirty="0" smtClean="0">
                <a:solidFill>
                  <a:srgbClr val="FFFF00"/>
                </a:solidFill>
                <a:latin typeface="Times New Roman" pitchFamily="18" charset="0"/>
                <a:cs typeface="Times New Roman" pitchFamily="18" charset="0"/>
              </a:rPr>
              <a:t>Principles From Joshua 1</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smtClean="0">
                <a:solidFill>
                  <a:srgbClr val="FFFF00"/>
                </a:solidFill>
                <a:latin typeface="Times New Roman" pitchFamily="18" charset="0"/>
                <a:cs typeface="Times New Roman" pitchFamily="18" charset="0"/>
              </a:rPr>
              <a:t>2. Seek God’s </a:t>
            </a:r>
            <a:r>
              <a:rPr lang="en-US" sz="3200" u="sng" dirty="0" smtClean="0">
                <a:solidFill>
                  <a:srgbClr val="FFFF00"/>
                </a:solidFill>
                <a:latin typeface="Times New Roman" pitchFamily="18" charset="0"/>
                <a:cs typeface="Times New Roman" pitchFamily="18" charset="0"/>
              </a:rPr>
              <a:t>purposes</a:t>
            </a:r>
            <a:r>
              <a:rPr lang="en-US" sz="3200" dirty="0" smtClean="0">
                <a:solidFill>
                  <a:srgbClr val="FFFF00"/>
                </a:solidFill>
                <a:latin typeface="Times New Roman" pitchFamily="18" charset="0"/>
                <a:cs typeface="Times New Roman" pitchFamily="18" charset="0"/>
              </a:rPr>
              <a:t> in everything – vs. 3-5</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God promises Joshua (vs. 3) that He will be with him as He was with Moses.</a:t>
            </a: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God’s purpose for His people was still alive though Moses was gone. Stay the course.</a:t>
            </a: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Though God had promised Israel the land they still had steps to take to get it.</a:t>
            </a:r>
            <a:endParaRPr lang="en-US"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823574915"/>
      </p:ext>
    </p:extLst>
  </p:cSld>
  <p:clrMapOvr>
    <a:masterClrMapping/>
  </p:clrMapOvr>
  <mc:AlternateContent xmlns:mc="http://schemas.openxmlformats.org/markup-compatibility/2006">
    <mc:Choice xmlns:p14="http://schemas.microsoft.com/office/powerpoint/2010/main" Requires="p14">
      <p:transition spd="slow" p14:dur="1500">
        <p14:ripple dir="rd"/>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3539430"/>
          </a:xfrm>
          <a:prstGeom prst="rect">
            <a:avLst/>
          </a:prstGeom>
          <a:noFill/>
        </p:spPr>
        <p:txBody>
          <a:bodyPr wrap="square" rtlCol="0">
            <a:spAutoFit/>
          </a:bodyPr>
          <a:lstStyle/>
          <a:p>
            <a:pPr>
              <a:defRPr/>
            </a:pPr>
            <a:r>
              <a:rPr lang="en-US" sz="3200" dirty="0" smtClean="0">
                <a:solidFill>
                  <a:srgbClr val="FFFF00"/>
                </a:solidFill>
                <a:latin typeface="Times New Roman" pitchFamily="18" charset="0"/>
                <a:cs typeface="Times New Roman" pitchFamily="18" charset="0"/>
              </a:rPr>
              <a:t>Practical: There is an element of faith when seeking God’s purposes and taking on challenges. Maybe some habits to deal with, increase our prayer life or study time in the Word. Serve, learn how God has gifted us. Write down what we can learn from new opportunities.</a:t>
            </a:r>
            <a:endParaRPr lang="en-US"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3481390933"/>
      </p:ext>
    </p:extLst>
  </p:cSld>
  <p:clrMapOvr>
    <a:masterClrMapping/>
  </p:clrMapOvr>
  <mc:AlternateContent xmlns:mc="http://schemas.openxmlformats.org/markup-compatibility/2006">
    <mc:Choice xmlns:p14="http://schemas.microsoft.com/office/powerpoint/2010/main" Requires="p14">
      <p:transition spd="slow" p14:dur="1500">
        <p:randomBar dir="vert"/>
      </p:transition>
    </mc:Choice>
    <mc:Fallback>
      <p:transition spd="slow">
        <p:randomBar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4524315"/>
          </a:xfrm>
          <a:prstGeom prst="rect">
            <a:avLst/>
          </a:prstGeom>
          <a:noFill/>
        </p:spPr>
        <p:txBody>
          <a:bodyPr wrap="square" rtlCol="0">
            <a:spAutoFit/>
          </a:bodyPr>
          <a:lstStyle/>
          <a:p>
            <a:pPr algn="ctr">
              <a:defRPr/>
            </a:pPr>
            <a:r>
              <a:rPr lang="en-US" sz="3200" dirty="0" smtClean="0">
                <a:solidFill>
                  <a:srgbClr val="FFFF00"/>
                </a:solidFill>
                <a:latin typeface="Times New Roman" pitchFamily="18" charset="0"/>
                <a:cs typeface="Times New Roman" pitchFamily="18" charset="0"/>
              </a:rPr>
              <a:t>Principles From Joshua 1</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a:solidFill>
                  <a:srgbClr val="FFFF00"/>
                </a:solidFill>
                <a:latin typeface="Times New Roman" pitchFamily="18" charset="0"/>
                <a:cs typeface="Times New Roman" pitchFamily="18" charset="0"/>
              </a:rPr>
              <a:t>3</a:t>
            </a:r>
            <a:r>
              <a:rPr lang="en-US" sz="3200" dirty="0" smtClean="0">
                <a:solidFill>
                  <a:srgbClr val="FFFF00"/>
                </a:solidFill>
                <a:latin typeface="Times New Roman" pitchFamily="18" charset="0"/>
                <a:cs typeface="Times New Roman" pitchFamily="18" charset="0"/>
              </a:rPr>
              <a:t>. It is vital to remember that God is </a:t>
            </a:r>
            <a:r>
              <a:rPr lang="en-US" sz="3200" u="sng" dirty="0" smtClean="0">
                <a:solidFill>
                  <a:srgbClr val="FFFF00"/>
                </a:solidFill>
                <a:latin typeface="Times New Roman" pitchFamily="18" charset="0"/>
                <a:cs typeface="Times New Roman" pitchFamily="18" charset="0"/>
              </a:rPr>
              <a:t>with</a:t>
            </a:r>
            <a:r>
              <a:rPr lang="en-US" sz="3200" dirty="0" smtClean="0">
                <a:solidFill>
                  <a:srgbClr val="FFFF00"/>
                </a:solidFill>
                <a:latin typeface="Times New Roman" pitchFamily="18" charset="0"/>
                <a:cs typeface="Times New Roman" pitchFamily="18" charset="0"/>
              </a:rPr>
              <a:t> us – vs. 5</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God tells Joshua He will “fail” (let down, let fall) him. God also will not “abandon” (forsake) Joshua.</a:t>
            </a: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Heb. 13:5 tells us God never abandons us.</a:t>
            </a:r>
            <a:endParaRPr lang="en-US"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3134411539"/>
      </p:ext>
    </p:extLst>
  </p:cSld>
  <p:clrMapOvr>
    <a:masterClrMapping/>
  </p:clrMapOvr>
  <mc:AlternateContent xmlns:mc="http://schemas.openxmlformats.org/markup-compatibility/2006">
    <mc:Choice xmlns:p14="http://schemas.microsoft.com/office/powerpoint/2010/main" Requires="p14">
      <p:transition spd="slow" p14:dur="1500">
        <p14:ripple dir="l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6001643"/>
          </a:xfrm>
          <a:prstGeom prst="rect">
            <a:avLst/>
          </a:prstGeom>
          <a:noFill/>
        </p:spPr>
        <p:txBody>
          <a:bodyPr wrap="square" rtlCol="0">
            <a:spAutoFit/>
          </a:bodyPr>
          <a:lstStyle/>
          <a:p>
            <a:pPr algn="ctr">
              <a:defRPr/>
            </a:pPr>
            <a:r>
              <a:rPr lang="en-US" sz="3200" dirty="0" smtClean="0">
                <a:solidFill>
                  <a:srgbClr val="FFFF00"/>
                </a:solidFill>
                <a:latin typeface="Times New Roman" pitchFamily="18" charset="0"/>
                <a:cs typeface="Times New Roman" pitchFamily="18" charset="0"/>
              </a:rPr>
              <a:t>Principles From Joshua 1</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a:defRPr/>
            </a:pPr>
            <a:r>
              <a:rPr lang="en-US" sz="3200" dirty="0" smtClean="0">
                <a:solidFill>
                  <a:srgbClr val="FFFF00"/>
                </a:solidFill>
                <a:latin typeface="Times New Roman" pitchFamily="18" charset="0"/>
                <a:cs typeface="Times New Roman" pitchFamily="18" charset="0"/>
              </a:rPr>
              <a:t>4. </a:t>
            </a:r>
            <a:r>
              <a:rPr lang="en-US" sz="3200" u="sng" dirty="0" smtClean="0">
                <a:solidFill>
                  <a:srgbClr val="FFFF00"/>
                </a:solidFill>
                <a:latin typeface="Times New Roman" pitchFamily="18" charset="0"/>
                <a:cs typeface="Times New Roman" pitchFamily="18" charset="0"/>
              </a:rPr>
              <a:t>Bury</a:t>
            </a:r>
            <a:r>
              <a:rPr lang="en-US" sz="3200" dirty="0" smtClean="0">
                <a:solidFill>
                  <a:srgbClr val="FFFF00"/>
                </a:solidFill>
                <a:latin typeface="Times New Roman" pitchFamily="18" charset="0"/>
                <a:cs typeface="Times New Roman" pitchFamily="18" charset="0"/>
              </a:rPr>
              <a:t> ourselves in God’s Word – vss. 6-9</a:t>
            </a:r>
            <a:endParaRPr lang="en-US" sz="3200" dirty="0">
              <a:solidFill>
                <a:srgbClr val="FFFF00"/>
              </a:solidFill>
              <a:latin typeface="Times New Roman" pitchFamily="18" charset="0"/>
              <a:cs typeface="Times New Roman" pitchFamily="18" charset="0"/>
            </a:endParaRPr>
          </a:p>
          <a:p>
            <a:pPr>
              <a:defRPr/>
            </a:pPr>
            <a:endParaRPr lang="en-US" sz="3200" dirty="0">
              <a:solidFill>
                <a:srgbClr val="FFFF00"/>
              </a:solidFill>
              <a:latin typeface="Times New Roman" pitchFamily="18" charset="0"/>
              <a:cs typeface="Times New Roman" pitchFamily="18" charset="0"/>
            </a:endParaRP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God tells Joshua to be “strong and courageous” three times. Absolute dependence upon God was needed. Being...</a:t>
            </a:r>
          </a:p>
          <a:p>
            <a:pPr marL="457200" fontAlgn="auto">
              <a:spcBef>
                <a:spcPts val="0"/>
              </a:spcBef>
              <a:spcAft>
                <a:spcPts val="0"/>
              </a:spcAft>
              <a:buFont typeface="Arial" pitchFamily="34" charset="0"/>
              <a:buChar char="•"/>
              <a:defRPr/>
            </a:pPr>
            <a:r>
              <a:rPr lang="en-US" sz="3200" dirty="0">
                <a:solidFill>
                  <a:srgbClr val="FFFF00"/>
                </a:solidFill>
                <a:latin typeface="Times New Roman" pitchFamily="18" charset="0"/>
                <a:cs typeface="Times New Roman" pitchFamily="18" charset="0"/>
              </a:rPr>
              <a:t> </a:t>
            </a:r>
            <a:r>
              <a:rPr lang="en-US" sz="3200" dirty="0" smtClean="0">
                <a:solidFill>
                  <a:srgbClr val="FFFF00"/>
                </a:solidFill>
                <a:latin typeface="Times New Roman" pitchFamily="18" charset="0"/>
                <a:cs typeface="Times New Roman" pitchFamily="18" charset="0"/>
              </a:rPr>
              <a:t>Joshua had to do a few things. God’s plan had not changed. First, he had to “obey” (keep, observe). Second, he had to “study” the Book. Third, he was to “meditate” (speak with oneself) on the Word of God.</a:t>
            </a:r>
            <a:endParaRPr lang="en-US" sz="3200"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50079324"/>
      </p:ext>
    </p:extLst>
  </p:cSld>
  <p:clrMapOvr>
    <a:masterClrMapping/>
  </p:clrMapOvr>
  <mc:AlternateContent xmlns:mc="http://schemas.openxmlformats.org/markup-compatibility/2006">
    <mc:Choice xmlns:p14="http://schemas.microsoft.com/office/powerpoint/2010/main" Requires="p14">
      <p:transition spd="slow" p14:dur="1500">
        <p14:ripple dir="ru"/>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accent6">
                <a:tint val="45000"/>
                <a:satMod val="400000"/>
              </a:schemeClr>
            </a:duotone>
            <a:extLst>
              <a:ext uri="{BEBA8EAE-BF5A-486C-A8C5-ECC9F3942E4B}">
                <a14:imgProps xmlns:a14="http://schemas.microsoft.com/office/drawing/2010/main">
                  <a14:imgLayer r:embed="rId3">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
        <p:nvSpPr>
          <p:cNvPr id="2" name="TextBox 1"/>
          <p:cNvSpPr txBox="1"/>
          <p:nvPr/>
        </p:nvSpPr>
        <p:spPr>
          <a:xfrm>
            <a:off x="685799" y="428178"/>
            <a:ext cx="7772400" cy="3046988"/>
          </a:xfrm>
          <a:prstGeom prst="rect">
            <a:avLst/>
          </a:prstGeom>
          <a:noFill/>
        </p:spPr>
        <p:txBody>
          <a:bodyPr wrap="square" rtlCol="0">
            <a:spAutoFit/>
          </a:bodyPr>
          <a:lstStyle/>
          <a:p>
            <a:pPr>
              <a:defRPr/>
            </a:pPr>
            <a:r>
              <a:rPr lang="en-US" sz="3200" dirty="0" smtClean="0">
                <a:solidFill>
                  <a:srgbClr val="FFFF00"/>
                </a:solidFill>
                <a:latin typeface="Times New Roman" pitchFamily="18" charset="0"/>
                <a:cs typeface="Times New Roman" pitchFamily="18" charset="0"/>
              </a:rPr>
              <a:t>“Meditation involves mature reflection upon the Word of God and its place in one’s life. This practice is the basis of spiritual growth and true progress in practical godliness…”     – </a:t>
            </a:r>
            <a:r>
              <a:rPr lang="en-US" sz="3200" i="1" dirty="0" smtClean="0">
                <a:solidFill>
                  <a:srgbClr val="FFFF00"/>
                </a:solidFill>
                <a:latin typeface="Times New Roman" pitchFamily="18" charset="0"/>
                <a:cs typeface="Times New Roman" pitchFamily="18" charset="0"/>
              </a:rPr>
              <a:t>Conquest and Crisis, pg. 31, by John J. Davis</a:t>
            </a:r>
            <a:endParaRPr lang="en-US" sz="3200" i="1"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val="1076828713"/>
      </p:ext>
    </p:extLst>
  </p:cSld>
  <p:clrMapOvr>
    <a:masterClrMapping/>
  </p:clrMapOvr>
  <mc:AlternateContent xmlns:mc="http://schemas.openxmlformats.org/markup-compatibility/2006">
    <mc:Choice xmlns:p14="http://schemas.microsoft.com/office/powerpoint/2010/main" Requires="p14">
      <p:transition spd="slow" p14:dur="2000">
        <p:checker/>
      </p:transition>
    </mc:Choice>
    <mc:Fallback>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697</Words>
  <Application>Microsoft Office PowerPoint</Application>
  <PresentationFormat>On-screen Show (4:3)</PresentationFormat>
  <Paragraphs>48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Reeve</dc:creator>
  <cp:lastModifiedBy>Scott Reeve</cp:lastModifiedBy>
  <cp:revision>6</cp:revision>
  <cp:lastPrinted>2014-01-03T16:31:31Z</cp:lastPrinted>
  <dcterms:created xsi:type="dcterms:W3CDTF">2014-01-03T15:06:04Z</dcterms:created>
  <dcterms:modified xsi:type="dcterms:W3CDTF">2014-01-03T16:38:29Z</dcterms:modified>
</cp:coreProperties>
</file>