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56" r:id="rId2"/>
    <p:sldId id="259" r:id="rId3"/>
    <p:sldId id="271" r:id="rId4"/>
    <p:sldId id="270" r:id="rId5"/>
    <p:sldId id="261" r:id="rId6"/>
    <p:sldId id="260" r:id="rId7"/>
    <p:sldId id="258" r:id="rId8"/>
    <p:sldId id="267" r:id="rId9"/>
    <p:sldId id="262" r:id="rId10"/>
    <p:sldId id="268" r:id="rId11"/>
    <p:sldId id="265" r:id="rId12"/>
    <p:sldId id="269" r:id="rId13"/>
  </p:sldIdLst>
  <p:sldSz cx="9144000" cy="6858000" type="screen4x3"/>
  <p:notesSz cx="6858000" cy="90773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4025"/>
          </a:xfrm>
          <a:prstGeom prst="rect">
            <a:avLst/>
          </a:prstGeom>
        </p:spPr>
        <p:txBody>
          <a:bodyPr vert="horz" lIns="91436" tIns="45718" rIns="91436" bIns="45718" rtlCol="0"/>
          <a:lstStyle>
            <a:lvl1pPr algn="l">
              <a:defRPr sz="1200"/>
            </a:lvl1pPr>
          </a:lstStyle>
          <a:p>
            <a:endParaRPr lang="en-US" dirty="0"/>
          </a:p>
        </p:txBody>
      </p:sp>
      <p:sp>
        <p:nvSpPr>
          <p:cNvPr id="3" name="Date Placeholder 2"/>
          <p:cNvSpPr>
            <a:spLocks noGrp="1"/>
          </p:cNvSpPr>
          <p:nvPr>
            <p:ph type="dt" sz="quarter" idx="1"/>
          </p:nvPr>
        </p:nvSpPr>
        <p:spPr>
          <a:xfrm>
            <a:off x="3884614" y="1"/>
            <a:ext cx="2971800" cy="454025"/>
          </a:xfrm>
          <a:prstGeom prst="rect">
            <a:avLst/>
          </a:prstGeom>
        </p:spPr>
        <p:txBody>
          <a:bodyPr vert="horz" lIns="91436" tIns="45718" rIns="91436" bIns="45718" rtlCol="0"/>
          <a:lstStyle>
            <a:lvl1pPr algn="r">
              <a:defRPr sz="1200"/>
            </a:lvl1pPr>
          </a:lstStyle>
          <a:p>
            <a:fld id="{E255B6A7-18B1-490E-BE05-D9B89128C94C}" type="datetimeFigureOut">
              <a:rPr lang="en-US" smtClean="0"/>
              <a:t>1/10/2014</a:t>
            </a:fld>
            <a:endParaRPr lang="en-US" dirty="0"/>
          </a:p>
        </p:txBody>
      </p:sp>
      <p:sp>
        <p:nvSpPr>
          <p:cNvPr id="4" name="Footer Placeholder 3"/>
          <p:cNvSpPr>
            <a:spLocks noGrp="1"/>
          </p:cNvSpPr>
          <p:nvPr>
            <p:ph type="ftr" sz="quarter" idx="2"/>
          </p:nvPr>
        </p:nvSpPr>
        <p:spPr>
          <a:xfrm>
            <a:off x="0" y="8621714"/>
            <a:ext cx="2971800" cy="454025"/>
          </a:xfrm>
          <a:prstGeom prst="rect">
            <a:avLst/>
          </a:prstGeom>
        </p:spPr>
        <p:txBody>
          <a:bodyPr vert="horz" lIns="91436" tIns="45718" rIns="91436" bIns="4571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4" y="8621714"/>
            <a:ext cx="2971800" cy="454025"/>
          </a:xfrm>
          <a:prstGeom prst="rect">
            <a:avLst/>
          </a:prstGeom>
        </p:spPr>
        <p:txBody>
          <a:bodyPr vert="horz" lIns="91436" tIns="45718" rIns="91436" bIns="45718" rtlCol="0" anchor="b"/>
          <a:lstStyle>
            <a:lvl1pPr algn="r">
              <a:defRPr sz="1200"/>
            </a:lvl1pPr>
          </a:lstStyle>
          <a:p>
            <a:fld id="{FD6C259F-BA3E-4FF1-999C-65796346EEA6}" type="slidenum">
              <a:rPr lang="en-US" smtClean="0"/>
              <a:t>‹#›</a:t>
            </a:fld>
            <a:endParaRPr lang="en-US" dirty="0"/>
          </a:p>
        </p:txBody>
      </p:sp>
    </p:spTree>
    <p:extLst>
      <p:ext uri="{BB962C8B-B14F-4D97-AF65-F5344CB8AC3E}">
        <p14:creationId xmlns:p14="http://schemas.microsoft.com/office/powerpoint/2010/main" val="134907153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1622333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1730120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651880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3310917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3259512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2999047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2920731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1636937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901665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1125917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6EB4FD-A4F8-46C1-9206-A484AC702E92}" type="datetimeFigureOut">
              <a:rPr lang="en-US" smtClean="0"/>
              <a:t>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614604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6EB4FD-A4F8-46C1-9206-A484AC702E92}" type="datetimeFigureOut">
              <a:rPr lang="en-US" smtClean="0"/>
              <a:t>1/10/2014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7D916-0A56-40E8-9B03-838DCAC8334C}" type="slidenum">
              <a:rPr lang="en-US" smtClean="0"/>
              <a:t>‹#›</a:t>
            </a:fld>
            <a:endParaRPr lang="en-US" dirty="0"/>
          </a:p>
        </p:txBody>
      </p:sp>
    </p:spTree>
    <p:extLst>
      <p:ext uri="{BB962C8B-B14F-4D97-AF65-F5344CB8AC3E}">
        <p14:creationId xmlns:p14="http://schemas.microsoft.com/office/powerpoint/2010/main" val="881189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5" name="TextBox 4"/>
          <p:cNvSpPr txBox="1"/>
          <p:nvPr/>
        </p:nvSpPr>
        <p:spPr>
          <a:xfrm>
            <a:off x="914400" y="838200"/>
            <a:ext cx="7315200" cy="707886"/>
          </a:xfrm>
          <a:prstGeom prst="rect">
            <a:avLst/>
          </a:prstGeom>
          <a:noFill/>
        </p:spPr>
        <p:txBody>
          <a:bodyPr wrap="square" rtlCol="0">
            <a:spAutoFit/>
          </a:bodyPr>
          <a:lstStyle/>
          <a:p>
            <a:pPr algn="ctr"/>
            <a:r>
              <a:rPr lang="en-US" sz="4000" dirty="0" smtClean="0">
                <a:solidFill>
                  <a:srgbClr val="FFFF00"/>
                </a:solidFill>
                <a:latin typeface="Viner Hand ITC" panose="03070502030502020203" pitchFamily="66" charset="0"/>
              </a:rPr>
              <a:t>The Book Of Joshua</a:t>
            </a:r>
            <a:endParaRPr lang="en-US" sz="4000" dirty="0">
              <a:solidFill>
                <a:srgbClr val="FFFF00"/>
              </a:solidFill>
              <a:latin typeface="Viner Hand ITC" panose="03070502030502020203" pitchFamily="66" charset="0"/>
            </a:endParaRPr>
          </a:p>
        </p:txBody>
      </p:sp>
      <p:sp>
        <p:nvSpPr>
          <p:cNvPr id="6" name="TextBox 5"/>
          <p:cNvSpPr txBox="1"/>
          <p:nvPr/>
        </p:nvSpPr>
        <p:spPr>
          <a:xfrm>
            <a:off x="2324100" y="2222089"/>
            <a:ext cx="4495800" cy="1754326"/>
          </a:xfrm>
          <a:prstGeom prst="rect">
            <a:avLst/>
          </a:prstGeom>
          <a:noFill/>
        </p:spPr>
        <p:txBody>
          <a:bodyPr wrap="square" rtlCol="0">
            <a:spAutoFit/>
          </a:bodyPr>
          <a:lstStyle/>
          <a:p>
            <a:pPr algn="ctr"/>
            <a:r>
              <a:rPr lang="en-US" sz="3600" dirty="0" smtClean="0">
                <a:solidFill>
                  <a:srgbClr val="FFFF00"/>
                </a:solidFill>
                <a:latin typeface="Times New Roman" panose="02020603050405020304" pitchFamily="18" charset="0"/>
                <a:cs typeface="Times New Roman" panose="02020603050405020304" pitchFamily="18" charset="0"/>
              </a:rPr>
              <a:t>~</a:t>
            </a:r>
            <a:r>
              <a:rPr lang="en-US" sz="3600" dirty="0" smtClean="0">
                <a:solidFill>
                  <a:srgbClr val="FFFF00"/>
                </a:solidFill>
                <a:latin typeface="Times New Roman" panose="02020603050405020304" pitchFamily="18" charset="0"/>
                <a:cs typeface="Times New Roman" panose="02020603050405020304" pitchFamily="18" charset="0"/>
              </a:rPr>
              <a:t>How God Works</a:t>
            </a:r>
            <a:r>
              <a:rPr lang="en-US" sz="3600" dirty="0" smtClean="0">
                <a:solidFill>
                  <a:srgbClr val="FFFF00"/>
                </a:solidFill>
                <a:latin typeface="Times New Roman" panose="02020603050405020304" pitchFamily="18" charset="0"/>
                <a:cs typeface="Times New Roman" panose="02020603050405020304" pitchFamily="18" charset="0"/>
              </a:rPr>
              <a:t>~</a:t>
            </a:r>
            <a:endParaRPr lang="en-US" sz="3600" dirty="0" smtClean="0">
              <a:solidFill>
                <a:srgbClr val="FFFF00"/>
              </a:solidFill>
              <a:latin typeface="Times New Roman" panose="02020603050405020304" pitchFamily="18" charset="0"/>
              <a:cs typeface="Times New Roman" panose="02020603050405020304" pitchFamily="18" charset="0"/>
            </a:endParaRPr>
          </a:p>
          <a:p>
            <a:pPr algn="ctr"/>
            <a:r>
              <a:rPr lang="en-US" sz="3600" dirty="0" smtClean="0">
                <a:solidFill>
                  <a:srgbClr val="FFFF00"/>
                </a:solidFill>
                <a:latin typeface="Times New Roman" panose="02020603050405020304" pitchFamily="18" charset="0"/>
                <a:cs typeface="Times New Roman" panose="02020603050405020304" pitchFamily="18" charset="0"/>
              </a:rPr>
              <a:t>~Joshua </a:t>
            </a:r>
            <a:r>
              <a:rPr lang="en-US" sz="3600" dirty="0" smtClean="0">
                <a:solidFill>
                  <a:srgbClr val="FFFF00"/>
                </a:solidFill>
                <a:latin typeface="Times New Roman" panose="02020603050405020304" pitchFamily="18" charset="0"/>
                <a:cs typeface="Times New Roman" panose="02020603050405020304" pitchFamily="18" charset="0"/>
              </a:rPr>
              <a:t>2~</a:t>
            </a:r>
            <a:endParaRPr lang="en-US" sz="3600" dirty="0" smtClean="0">
              <a:solidFill>
                <a:srgbClr val="FFFF00"/>
              </a:solidFill>
              <a:latin typeface="Times New Roman" panose="02020603050405020304" pitchFamily="18" charset="0"/>
              <a:cs typeface="Times New Roman" panose="02020603050405020304" pitchFamily="18" charset="0"/>
            </a:endParaRPr>
          </a:p>
          <a:p>
            <a:pPr algn="ctr"/>
            <a:r>
              <a:rPr lang="en-US" sz="3600" dirty="0" smtClean="0">
                <a:solidFill>
                  <a:srgbClr val="FFFF00"/>
                </a:solidFill>
                <a:latin typeface="Times New Roman" panose="02020603050405020304" pitchFamily="18" charset="0"/>
                <a:cs typeface="Times New Roman" panose="02020603050405020304" pitchFamily="18" charset="0"/>
              </a:rPr>
              <a:t>~Jan. </a:t>
            </a:r>
            <a:r>
              <a:rPr lang="en-US" sz="3600" dirty="0" smtClean="0">
                <a:solidFill>
                  <a:srgbClr val="FFFF00"/>
                </a:solidFill>
                <a:latin typeface="Times New Roman" panose="02020603050405020304" pitchFamily="18" charset="0"/>
                <a:cs typeface="Times New Roman" panose="02020603050405020304" pitchFamily="18" charset="0"/>
              </a:rPr>
              <a:t>11, </a:t>
            </a:r>
            <a:r>
              <a:rPr lang="en-US" sz="3600" dirty="0" smtClean="0">
                <a:solidFill>
                  <a:srgbClr val="FFFF00"/>
                </a:solidFill>
                <a:latin typeface="Times New Roman" panose="02020603050405020304" pitchFamily="18" charset="0"/>
                <a:cs typeface="Times New Roman" panose="02020603050405020304" pitchFamily="18" charset="0"/>
              </a:rPr>
              <a:t>2014~</a:t>
            </a:r>
            <a:endParaRPr lang="en-US" sz="3600" dirty="0">
              <a:solidFill>
                <a:srgbClr val="FFFF00"/>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9400" y="4572000"/>
            <a:ext cx="2733675" cy="16764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7000" y="2971800"/>
            <a:ext cx="2000250" cy="2276475"/>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6806" y="2608842"/>
            <a:ext cx="1714500" cy="1640315"/>
          </a:xfrm>
          <a:prstGeom prst="rect">
            <a:avLst/>
          </a:prstGeom>
        </p:spPr>
      </p:pic>
    </p:spTree>
    <p:extLst>
      <p:ext uri="{BB962C8B-B14F-4D97-AF65-F5344CB8AC3E}">
        <p14:creationId xmlns:p14="http://schemas.microsoft.com/office/powerpoint/2010/main" val="293828227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6494085"/>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Things To Consider</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3</a:t>
            </a:r>
            <a:r>
              <a:rPr lang="en-US" sz="3200" dirty="0" smtClean="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God expects us to be people of </a:t>
            </a:r>
            <a:r>
              <a:rPr lang="en-US" sz="3200" u="sng" dirty="0" smtClean="0">
                <a:solidFill>
                  <a:srgbClr val="FFFF00"/>
                </a:solidFill>
                <a:latin typeface="Times New Roman" pitchFamily="18" charset="0"/>
                <a:cs typeface="Times New Roman" pitchFamily="18" charset="0"/>
              </a:rPr>
              <a:t>integrity</a:t>
            </a:r>
            <a:r>
              <a:rPr lang="en-US" sz="3200" dirty="0" smtClean="0">
                <a:solidFill>
                  <a:srgbClr val="FFFF00"/>
                </a:solidFill>
                <a:latin typeface="Times New Roman" pitchFamily="18" charset="0"/>
                <a:cs typeface="Times New Roman" pitchFamily="18" charset="0"/>
              </a:rPr>
              <a:t>.</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The Bible does not say that God blessed </a:t>
            </a:r>
            <a:r>
              <a:rPr lang="en-US" sz="3200" dirty="0" smtClean="0">
                <a:solidFill>
                  <a:srgbClr val="FFFF00"/>
                </a:solidFill>
                <a:latin typeface="Times New Roman" pitchFamily="18" charset="0"/>
                <a:cs typeface="Times New Roman" pitchFamily="18" charset="0"/>
              </a:rPr>
              <a:t>Rahab</a:t>
            </a:r>
            <a:r>
              <a:rPr lang="en-US" sz="3200" dirty="0" smtClean="0">
                <a:solidFill>
                  <a:srgbClr val="FFFF00"/>
                </a:solidFill>
                <a:latin typeface="Times New Roman" pitchFamily="18" charset="0"/>
                <a:cs typeface="Times New Roman" pitchFamily="18" charset="0"/>
              </a:rPr>
              <a:t> for lying. He did bless her hospitality (Heb. 11:31) and hiding the spies and sendin</a:t>
            </a:r>
            <a:r>
              <a:rPr lang="en-US" sz="3200" dirty="0" smtClean="0">
                <a:solidFill>
                  <a:srgbClr val="FFFF00"/>
                </a:solidFill>
                <a:latin typeface="Times New Roman" pitchFamily="18" charset="0"/>
                <a:cs typeface="Times New Roman" pitchFamily="18" charset="0"/>
              </a:rPr>
              <a:t>g them away (Jam. 2:25).</a:t>
            </a:r>
            <a:endParaRPr lang="en-US" sz="3200" dirty="0" smtClean="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Some believe she should have told the truth and if the spies died it was God’s plan. Some say she protected innocent lives, the “greater good.”</a:t>
            </a:r>
          </a:p>
          <a:p>
            <a:pPr marL="457200" fontAlgn="auto">
              <a:spcBef>
                <a:spcPts val="0"/>
              </a:spcBef>
              <a:spcAft>
                <a:spcPts val="0"/>
              </a:spcAft>
              <a:defRPr/>
            </a:pPr>
            <a:endParaRPr lang="en-US" sz="3200" dirty="0" smtClean="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1870612002"/>
      </p:ext>
    </p:extLst>
  </p:cSld>
  <p:clrMapOvr>
    <a:masterClrMapping/>
  </p:clrMapOvr>
  <mc:AlternateContent xmlns:mc="http://schemas.openxmlformats.org/markup-compatibility/2006">
    <mc:Choice xmlns:p14="http://schemas.microsoft.com/office/powerpoint/2010/main" Requires="p14">
      <p:transition spd="slow" p14:dur="1500">
        <p14:ripple dir="ru"/>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4031873"/>
          </a:xfrm>
          <a:prstGeom prst="rect">
            <a:avLst/>
          </a:prstGeom>
          <a:noFill/>
        </p:spPr>
        <p:txBody>
          <a:bodyPr wrap="square" rtlCol="0">
            <a:spAutoFit/>
          </a:bodyPr>
          <a:lstStyle/>
          <a:p>
            <a:pPr>
              <a:defRPr/>
            </a:pPr>
            <a:r>
              <a:rPr lang="en-US" sz="3200" dirty="0" smtClean="0">
                <a:solidFill>
                  <a:srgbClr val="FFFF00"/>
                </a:solidFill>
                <a:latin typeface="Times New Roman" pitchFamily="18" charset="0"/>
                <a:cs typeface="Times New Roman" pitchFamily="18" charset="0"/>
              </a:rPr>
              <a:t>“</a:t>
            </a:r>
            <a:r>
              <a:rPr lang="en-US" sz="3200" dirty="0" smtClean="0">
                <a:solidFill>
                  <a:srgbClr val="FFFF00"/>
                </a:solidFill>
                <a:latin typeface="Times New Roman" pitchFamily="18" charset="0"/>
                <a:cs typeface="Times New Roman" pitchFamily="18" charset="0"/>
              </a:rPr>
              <a:t>If a mother sees a murderer in pursuit of her child, she has a perfect right to mislead him by any means in her power; because the general obligation to speak the truth is merged or lost, for the time being, in the higher obligation. This principle is not invalidated by its possible or actual abuse.</a:t>
            </a:r>
            <a:r>
              <a:rPr lang="en-US" sz="3200" dirty="0" smtClean="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 </a:t>
            </a:r>
            <a:r>
              <a:rPr lang="en-US" sz="3200" i="1" dirty="0" smtClean="0">
                <a:solidFill>
                  <a:srgbClr val="FFFF00"/>
                </a:solidFill>
                <a:latin typeface="Times New Roman" pitchFamily="18" charset="0"/>
                <a:cs typeface="Times New Roman" pitchFamily="18" charset="0"/>
              </a:rPr>
              <a:t>Systematic Theology by Charles Hodge</a:t>
            </a:r>
            <a:endParaRPr lang="en-US" sz="3200" i="1"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1076828713"/>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4524315"/>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Things To Consider</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3</a:t>
            </a:r>
            <a:r>
              <a:rPr lang="en-US" sz="3200" dirty="0" smtClean="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God expects us to be people of </a:t>
            </a:r>
            <a:r>
              <a:rPr lang="en-US" sz="3200" u="sng" dirty="0" smtClean="0">
                <a:solidFill>
                  <a:srgbClr val="FFFF00"/>
                </a:solidFill>
                <a:latin typeface="Times New Roman" pitchFamily="18" charset="0"/>
                <a:cs typeface="Times New Roman" pitchFamily="18" charset="0"/>
              </a:rPr>
              <a:t>integrity</a:t>
            </a:r>
            <a:r>
              <a:rPr lang="en-US" sz="3200" dirty="0" smtClean="0">
                <a:solidFill>
                  <a:srgbClr val="FFFF00"/>
                </a:solidFill>
                <a:latin typeface="Times New Roman" pitchFamily="18" charset="0"/>
                <a:cs typeface="Times New Roman" pitchFamily="18" charset="0"/>
              </a:rPr>
              <a:t>.</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Norman </a:t>
            </a:r>
            <a:r>
              <a:rPr lang="en-US" sz="3200" dirty="0" smtClean="0">
                <a:solidFill>
                  <a:srgbClr val="FFFF00"/>
                </a:solidFill>
                <a:latin typeface="Times New Roman" pitchFamily="18" charset="0"/>
                <a:cs typeface="Times New Roman" pitchFamily="18" charset="0"/>
              </a:rPr>
              <a:t>Geisler</a:t>
            </a:r>
            <a:r>
              <a:rPr lang="en-US" sz="3200" dirty="0" smtClean="0">
                <a:solidFill>
                  <a:srgbClr val="FFFF00"/>
                </a:solidFill>
                <a:latin typeface="Times New Roman" pitchFamily="18" charset="0"/>
                <a:cs typeface="Times New Roman" pitchFamily="18" charset="0"/>
              </a:rPr>
              <a:t> points out three things regarding these situations. First, love for God over love for man. Second, obey God over government. Third, mercy over accuracy, reliability.</a:t>
            </a:r>
            <a:endParaRPr lang="en-US" sz="3200" dirty="0" smtClean="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1968282826"/>
      </p:ext>
    </p:extLst>
  </p:cSld>
  <p:clrMapOvr>
    <a:masterClrMapping/>
  </p:clrMapOvr>
  <mc:AlternateContent xmlns:mc="http://schemas.openxmlformats.org/markup-compatibility/2006">
    <mc:Choice xmlns:p14="http://schemas.microsoft.com/office/powerpoint/2010/main" Requires="p14">
      <p:transition spd="slow" p14:dur="1500">
        <p14:ripple dir="lu"/>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pic>
        <p:nvPicPr>
          <p:cNvPr id="1026" name="Picture 2" descr="C:\Users\Scott Reeve\Pictures\JerichoBiblicalSetting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748" y="381000"/>
            <a:ext cx="8568504"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6560778"/>
      </p:ext>
    </p:extLst>
  </p:cSld>
  <p:clrMapOvr>
    <a:masterClrMapping/>
  </p:clrMapOvr>
  <mc:AlternateContent xmlns:mc="http://schemas.openxmlformats.org/markup-compatibility/2006">
    <mc:Choice xmlns:p14="http://schemas.microsoft.com/office/powerpoint/2010/main" Requires="p14">
      <p:transition spd="slow" p14:dur="15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pic>
        <p:nvPicPr>
          <p:cNvPr id="2050" name="Picture 2" descr="C:\Users\Scott Reeve\Pictures\Jericho.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8784" y="516808"/>
            <a:ext cx="4626429" cy="5829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030555"/>
      </p:ext>
    </p:extLst>
  </p:cSld>
  <p:clrMapOvr>
    <a:masterClrMapping/>
  </p:clrMapOvr>
  <mc:AlternateContent xmlns:mc="http://schemas.openxmlformats.org/markup-compatibility/2006">
    <mc:Choice xmlns:p14="http://schemas.microsoft.com/office/powerpoint/2010/main" Requires="p14">
      <p:transition spd="slow" p14:dur="1500">
        <p:blinds/>
      </p:transition>
    </mc:Choice>
    <mc:Fallback>
      <p:transition spd="slow">
        <p:blind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6001643"/>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Things To Consider</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1. </a:t>
            </a:r>
            <a:r>
              <a:rPr lang="en-US" sz="3200" u="sng" dirty="0" smtClean="0">
                <a:solidFill>
                  <a:srgbClr val="FFFF00"/>
                </a:solidFill>
                <a:latin typeface="Times New Roman" pitchFamily="18" charset="0"/>
                <a:cs typeface="Times New Roman" pitchFamily="18" charset="0"/>
              </a:rPr>
              <a:t>Prepare</a:t>
            </a:r>
            <a:r>
              <a:rPr lang="en-US" sz="3200" dirty="0" smtClean="0">
                <a:solidFill>
                  <a:srgbClr val="FFFF00"/>
                </a:solidFill>
                <a:latin typeface="Times New Roman" pitchFamily="18" charset="0"/>
                <a:cs typeface="Times New Roman" pitchFamily="18" charset="0"/>
              </a:rPr>
              <a:t> ourselves if possible for doing what God leads us to do.</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This may not always be possible. We may have to do something quickly and need…</a:t>
            </a: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Joshua had been down this road before. In Num. 13-14 he, Caleb and ten spies went to Canaan. He learned a lesson from before…</a:t>
            </a: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The point is to be prepared for whatever God has for us. Study, pray, learn about…</a:t>
            </a: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4209721061"/>
      </p:ext>
    </p:extLst>
  </p:cSld>
  <p:clrMapOvr>
    <a:masterClrMapping/>
  </p:clrMapOvr>
  <mc:AlternateContent xmlns:mc="http://schemas.openxmlformats.org/markup-compatibility/2006" xmlns:p14="http://schemas.microsoft.com/office/powerpoint/2010/main">
    <mc:Choice Requires="p14">
      <p:transition spd="slow" p14:dur="15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7971413"/>
          </a:xfrm>
          <a:prstGeom prst="rect">
            <a:avLst/>
          </a:prstGeom>
          <a:noFill/>
        </p:spPr>
        <p:txBody>
          <a:bodyPr wrap="square" rtlCol="0">
            <a:spAutoFit/>
          </a:bodyPr>
          <a:lstStyle/>
          <a:p>
            <a:r>
              <a:rPr lang="en-US" sz="3200" b="1" dirty="0">
                <a:solidFill>
                  <a:srgbClr val="FFFF00"/>
                </a:solidFill>
                <a:latin typeface="Times New Roman" panose="02020603050405020304" pitchFamily="18" charset="0"/>
                <a:cs typeface="Times New Roman" panose="02020603050405020304" pitchFamily="18" charset="0"/>
              </a:rPr>
              <a:t>Hebrews 11:31 (NLT) </a:t>
            </a:r>
            <a:r>
              <a:rPr lang="en-US" sz="3200" dirty="0">
                <a:solidFill>
                  <a:srgbClr val="FFFF00"/>
                </a:solidFill>
                <a:latin typeface="Times New Roman" panose="02020603050405020304" pitchFamily="18" charset="0"/>
                <a:cs typeface="Times New Roman" panose="02020603050405020304" pitchFamily="18" charset="0"/>
              </a:rPr>
              <a:t/>
            </a:r>
            <a:br>
              <a:rPr lang="en-US" sz="3200" dirty="0">
                <a:solidFill>
                  <a:srgbClr val="FFFF00"/>
                </a:solidFill>
                <a:latin typeface="Times New Roman" panose="02020603050405020304" pitchFamily="18" charset="0"/>
                <a:cs typeface="Times New Roman" panose="02020603050405020304" pitchFamily="18" charset="0"/>
              </a:rPr>
            </a:br>
            <a:r>
              <a:rPr lang="en-US" sz="3200" baseline="30000" dirty="0">
                <a:solidFill>
                  <a:srgbClr val="FFFF00"/>
                </a:solidFill>
                <a:latin typeface="Times New Roman" panose="02020603050405020304" pitchFamily="18" charset="0"/>
                <a:cs typeface="Times New Roman" panose="02020603050405020304" pitchFamily="18" charset="0"/>
              </a:rPr>
              <a:t>31 </a:t>
            </a:r>
            <a:r>
              <a:rPr lang="en-US" sz="3200" dirty="0">
                <a:solidFill>
                  <a:srgbClr val="FFFF00"/>
                </a:solidFill>
                <a:latin typeface="Times New Roman" panose="02020603050405020304" pitchFamily="18" charset="0"/>
                <a:cs typeface="Times New Roman" panose="02020603050405020304" pitchFamily="18" charset="0"/>
              </a:rPr>
              <a:t>It was by faith that </a:t>
            </a:r>
            <a:r>
              <a:rPr lang="en-US" sz="3200" dirty="0">
                <a:solidFill>
                  <a:srgbClr val="FFFF00"/>
                </a:solidFill>
                <a:latin typeface="Times New Roman" panose="02020603050405020304" pitchFamily="18" charset="0"/>
                <a:cs typeface="Times New Roman" panose="02020603050405020304" pitchFamily="18" charset="0"/>
              </a:rPr>
              <a:t>Rahab</a:t>
            </a:r>
            <a:r>
              <a:rPr lang="en-US" sz="3200" dirty="0">
                <a:solidFill>
                  <a:srgbClr val="FFFF00"/>
                </a:solidFill>
                <a:latin typeface="Times New Roman" panose="02020603050405020304" pitchFamily="18" charset="0"/>
                <a:cs typeface="Times New Roman" panose="02020603050405020304" pitchFamily="18" charset="0"/>
              </a:rPr>
              <a:t> the prostitute was not destroyed with the people in her city who refused to obey God. For she had given a friendly welcome to the spies. </a:t>
            </a:r>
            <a:endParaRPr lang="en-US" sz="3200" dirty="0" smtClean="0">
              <a:solidFill>
                <a:srgbClr val="FFFF00"/>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a:p>
            <a:r>
              <a:rPr lang="en-US" sz="3200" b="1" dirty="0">
                <a:solidFill>
                  <a:srgbClr val="FFFF00"/>
                </a:solidFill>
                <a:latin typeface="Times New Roman" panose="02020603050405020304" pitchFamily="18" charset="0"/>
                <a:cs typeface="Times New Roman" panose="02020603050405020304" pitchFamily="18" charset="0"/>
              </a:rPr>
              <a:t>James 2:25 (NLT) </a:t>
            </a:r>
            <a:r>
              <a:rPr lang="en-US" sz="3200" dirty="0">
                <a:solidFill>
                  <a:srgbClr val="FFFF00"/>
                </a:solidFill>
                <a:latin typeface="Times New Roman" panose="02020603050405020304" pitchFamily="18" charset="0"/>
                <a:cs typeface="Times New Roman" panose="02020603050405020304" pitchFamily="18" charset="0"/>
              </a:rPr>
              <a:t/>
            </a:r>
            <a:br>
              <a:rPr lang="en-US" sz="3200" dirty="0">
                <a:solidFill>
                  <a:srgbClr val="FFFF00"/>
                </a:solidFill>
                <a:latin typeface="Times New Roman" panose="02020603050405020304" pitchFamily="18" charset="0"/>
                <a:cs typeface="Times New Roman" panose="02020603050405020304" pitchFamily="18" charset="0"/>
              </a:rPr>
            </a:br>
            <a:r>
              <a:rPr lang="en-US" sz="3200" baseline="30000" dirty="0">
                <a:solidFill>
                  <a:srgbClr val="FFFF00"/>
                </a:solidFill>
                <a:latin typeface="Times New Roman" panose="02020603050405020304" pitchFamily="18" charset="0"/>
                <a:cs typeface="Times New Roman" panose="02020603050405020304" pitchFamily="18" charset="0"/>
              </a:rPr>
              <a:t>25 </a:t>
            </a:r>
            <a:r>
              <a:rPr lang="en-US" sz="3200" dirty="0">
                <a:solidFill>
                  <a:srgbClr val="FFFF00"/>
                </a:solidFill>
                <a:latin typeface="Times New Roman" panose="02020603050405020304" pitchFamily="18" charset="0"/>
                <a:cs typeface="Times New Roman" panose="02020603050405020304" pitchFamily="18" charset="0"/>
              </a:rPr>
              <a:t>Rahab</a:t>
            </a:r>
            <a:r>
              <a:rPr lang="en-US" sz="3200" dirty="0">
                <a:solidFill>
                  <a:srgbClr val="FFFF00"/>
                </a:solidFill>
                <a:latin typeface="Times New Roman" panose="02020603050405020304" pitchFamily="18" charset="0"/>
                <a:cs typeface="Times New Roman" panose="02020603050405020304" pitchFamily="18" charset="0"/>
              </a:rPr>
              <a:t> the prostitute is another example. She was shown to be right with God by her actions when she hid those messengers and sent them safely away by a different road. </a:t>
            </a:r>
            <a:r>
              <a:rPr lang="en-US" sz="3200" dirty="0"/>
              <a:t/>
            </a:r>
            <a:br>
              <a:rPr lang="en-US" sz="3200" dirty="0"/>
            </a:br>
            <a:r>
              <a:rPr lang="en-US" sz="3200" dirty="0"/>
              <a:t/>
            </a:r>
            <a:br>
              <a:rPr lang="en-US" sz="3200" dirty="0"/>
            </a:br>
            <a:endParaRPr lang="en-US" sz="3200" dirty="0"/>
          </a:p>
          <a:p>
            <a:r>
              <a:rPr lang="en-US" sz="3200" dirty="0">
                <a:solidFill>
                  <a:srgbClr val="FFFF00"/>
                </a:solidFill>
                <a:latin typeface="Times New Roman" panose="02020603050405020304" pitchFamily="18" charset="0"/>
                <a:cs typeface="Times New Roman" panose="02020603050405020304" pitchFamily="18" charset="0"/>
              </a:rPr>
              <a:t/>
            </a:r>
            <a:br>
              <a:rPr lang="en-US" sz="3200" dirty="0">
                <a:solidFill>
                  <a:srgbClr val="FFFF00"/>
                </a:solidFill>
                <a:latin typeface="Times New Roman" panose="02020603050405020304" pitchFamily="18" charset="0"/>
                <a:cs typeface="Times New Roman" panose="02020603050405020304" pitchFamily="18" charset="0"/>
              </a:rPr>
            </a:br>
            <a:r>
              <a:rPr lang="en-US" sz="3200" dirty="0"/>
              <a:t/>
            </a:r>
            <a:br>
              <a:rPr lang="en-US" sz="3200" dirty="0"/>
            </a:br>
            <a:endParaRPr lang="en-US" sz="3200" dirty="0"/>
          </a:p>
        </p:txBody>
      </p:sp>
    </p:spTree>
    <p:extLst>
      <p:ext uri="{BB962C8B-B14F-4D97-AF65-F5344CB8AC3E}">
        <p14:creationId xmlns:p14="http://schemas.microsoft.com/office/powerpoint/2010/main" val="3481390933"/>
      </p:ext>
    </p:extLst>
  </p:cSld>
  <p:clrMapOvr>
    <a:masterClrMapping/>
  </p:clrMapOvr>
  <mc:AlternateContent xmlns:mc="http://schemas.openxmlformats.org/markup-compatibility/2006">
    <mc:Choice xmlns:p14="http://schemas.microsoft.com/office/powerpoint/2010/main" Requires="p14">
      <p:transition spd="slow" p14:dur="1500">
        <p:dissolve/>
      </p:transition>
    </mc:Choice>
    <mc:Fallback>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6001643"/>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Things To Consider</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smtClean="0">
                <a:solidFill>
                  <a:srgbClr val="FFFF00"/>
                </a:solidFill>
                <a:latin typeface="Times New Roman" pitchFamily="18" charset="0"/>
                <a:cs typeface="Times New Roman" pitchFamily="18" charset="0"/>
              </a:rPr>
              <a:t>2. </a:t>
            </a:r>
            <a:r>
              <a:rPr lang="en-US" sz="3200" dirty="0" smtClean="0">
                <a:solidFill>
                  <a:srgbClr val="FFFF00"/>
                </a:solidFill>
                <a:latin typeface="Times New Roman" pitchFamily="18" charset="0"/>
                <a:cs typeface="Times New Roman" pitchFamily="18" charset="0"/>
              </a:rPr>
              <a:t>God uses who we think are the most </a:t>
            </a:r>
            <a:r>
              <a:rPr lang="en-US" sz="3200" u="sng" dirty="0" smtClean="0">
                <a:solidFill>
                  <a:srgbClr val="FFFF00"/>
                </a:solidFill>
                <a:latin typeface="Times New Roman" pitchFamily="18" charset="0"/>
                <a:cs typeface="Times New Roman" pitchFamily="18" charset="0"/>
              </a:rPr>
              <a:t>unlikely</a:t>
            </a:r>
            <a:r>
              <a:rPr lang="en-US" sz="3200" dirty="0" smtClean="0">
                <a:solidFill>
                  <a:srgbClr val="FFFF00"/>
                </a:solidFill>
                <a:latin typeface="Times New Roman" pitchFamily="18" charset="0"/>
                <a:cs typeface="Times New Roman" pitchFamily="18" charset="0"/>
              </a:rPr>
              <a:t> thus we are not to criticize those whom He chooses.</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In Josh. 2:1 we read of a woman that God uses. Her past was not pretty. God does not excuse her past, but her faith in God…</a:t>
            </a: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God had changed </a:t>
            </a:r>
            <a:r>
              <a:rPr lang="en-US" sz="3200" dirty="0" smtClean="0">
                <a:solidFill>
                  <a:srgbClr val="FFFF00"/>
                </a:solidFill>
                <a:latin typeface="Times New Roman" pitchFamily="18" charset="0"/>
                <a:cs typeface="Times New Roman" pitchFamily="18" charset="0"/>
              </a:rPr>
              <a:t>Rahab</a:t>
            </a:r>
            <a:r>
              <a:rPr lang="en-US" sz="3200" dirty="0" smtClean="0">
                <a:solidFill>
                  <a:srgbClr val="FFFF00"/>
                </a:solidFill>
                <a:latin typeface="Times New Roman" pitchFamily="18" charset="0"/>
                <a:cs typeface="Times New Roman" pitchFamily="18" charset="0"/>
              </a:rPr>
              <a:t>. Heb. 11:31 and Jam. 2:25 seem to indicate she had come to faith.</a:t>
            </a: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823574915"/>
      </p:ext>
    </p:extLst>
  </p:cSld>
  <p:clrMapOvr>
    <a:masterClrMapping/>
  </p:clrMapOvr>
  <mc:AlternateContent xmlns:mc="http://schemas.openxmlformats.org/markup-compatibility/2006" xmlns:p14="http://schemas.microsoft.com/office/powerpoint/2010/main">
    <mc:Choice Requires="p14">
      <p:transition spd="slow" p14:dur="1500">
        <p14:ripple dir="r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5509200"/>
          </a:xfrm>
          <a:prstGeom prst="rect">
            <a:avLst/>
          </a:prstGeom>
          <a:noFill/>
        </p:spPr>
        <p:txBody>
          <a:bodyPr wrap="square" rtlCol="0">
            <a:spAutoFit/>
          </a:bodyPr>
          <a:lstStyle/>
          <a:p>
            <a:pPr>
              <a:defRPr/>
            </a:pPr>
            <a:r>
              <a:rPr lang="en-US" sz="3200" dirty="0" smtClean="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Note these three things about God using…</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smtClean="0">
                <a:solidFill>
                  <a:srgbClr val="FFFF00"/>
                </a:solidFill>
                <a:latin typeface="Times New Roman" pitchFamily="18" charset="0"/>
                <a:cs typeface="Times New Roman" pitchFamily="18" charset="0"/>
              </a:rPr>
              <a:t>  1) </a:t>
            </a:r>
            <a:r>
              <a:rPr lang="en-US" sz="3200" dirty="0" smtClean="0">
                <a:solidFill>
                  <a:srgbClr val="FFFF00"/>
                </a:solidFill>
                <a:latin typeface="Times New Roman" pitchFamily="18" charset="0"/>
                <a:cs typeface="Times New Roman" pitchFamily="18" charset="0"/>
              </a:rPr>
              <a:t>We have to be willing to be used for God’s purposes. God wants to use us, are we willing? We can’t sit on the sidelines.</a:t>
            </a:r>
            <a:endParaRPr lang="en-US" sz="3200" dirty="0" smtClean="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 2) </a:t>
            </a:r>
            <a:r>
              <a:rPr lang="en-US" sz="3200" dirty="0" smtClean="0">
                <a:solidFill>
                  <a:srgbClr val="FFFF00"/>
                </a:solidFill>
                <a:latin typeface="Times New Roman" pitchFamily="18" charset="0"/>
                <a:cs typeface="Times New Roman" pitchFamily="18" charset="0"/>
              </a:rPr>
              <a:t>Our faith is seen in what we do (Jam. 2:14-26). Do we show our faith by what we do? Words can be empty.</a:t>
            </a:r>
            <a:endParaRPr lang="en-US" sz="3200" dirty="0" smtClean="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 3) </a:t>
            </a:r>
            <a:r>
              <a:rPr lang="en-US" sz="3200" dirty="0" smtClean="0">
                <a:solidFill>
                  <a:srgbClr val="FFFF00"/>
                </a:solidFill>
                <a:latin typeface="Times New Roman" pitchFamily="18" charset="0"/>
                <a:cs typeface="Times New Roman" pitchFamily="18" charset="0"/>
              </a:rPr>
              <a:t>Our past is the past. God completely forgives (Rom. 4:6-8). We need to let go of the past and move forward. Or are we…</a:t>
            </a:r>
            <a:endParaRPr lang="en-US" sz="3200" dirty="0" smtClean="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2309097152"/>
      </p:ext>
    </p:extLst>
  </p:cSld>
  <p:clrMapOvr>
    <a:masterClrMapping/>
  </p:clrMapOvr>
  <mc:AlternateContent xmlns:mc="http://schemas.openxmlformats.org/markup-compatibility/2006" xmlns:p14="http://schemas.microsoft.com/office/powerpoint/2010/main">
    <mc:Choice Requires="p14">
      <p:transition spd="slow" p14:dur="1500">
        <p14:reveal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5509200"/>
          </a:xfrm>
          <a:prstGeom prst="rect">
            <a:avLst/>
          </a:prstGeom>
          <a:noFill/>
        </p:spPr>
        <p:txBody>
          <a:bodyPr wrap="square" rtlCol="0">
            <a:spAutoFit/>
          </a:bodyPr>
          <a:lstStyle/>
          <a:p>
            <a:pPr>
              <a:defRPr/>
            </a:pPr>
            <a:r>
              <a:rPr lang="en-US" sz="3200" dirty="0" smtClean="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How to let go of the past – Phil. 3:12-14</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smtClean="0">
                <a:solidFill>
                  <a:srgbClr val="FFFF00"/>
                </a:solidFill>
                <a:latin typeface="Times New Roman" pitchFamily="18" charset="0"/>
                <a:cs typeface="Times New Roman" pitchFamily="18" charset="0"/>
              </a:rPr>
              <a:t>  1) </a:t>
            </a:r>
            <a:r>
              <a:rPr lang="en-US" sz="3200" dirty="0" smtClean="0">
                <a:solidFill>
                  <a:srgbClr val="FFFF00"/>
                </a:solidFill>
                <a:latin typeface="Times New Roman" pitchFamily="18" charset="0"/>
                <a:cs typeface="Times New Roman" pitchFamily="18" charset="0"/>
              </a:rPr>
              <a:t>Look ahead, not behind (vs. 12). We must choose to push on and not let others shackle us from serving.</a:t>
            </a:r>
            <a:endParaRPr lang="en-US" sz="3200" dirty="0" smtClean="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 2) </a:t>
            </a:r>
            <a:r>
              <a:rPr lang="en-US" sz="3200" dirty="0" smtClean="0">
                <a:solidFill>
                  <a:srgbClr val="FFFF00"/>
                </a:solidFill>
                <a:latin typeface="Times New Roman" pitchFamily="18" charset="0"/>
                <a:cs typeface="Times New Roman" pitchFamily="18" charset="0"/>
              </a:rPr>
              <a:t>Let go of the past (vs. 13). Some people will remind us of our past. We have to ignore them and not talk about it.</a:t>
            </a:r>
            <a:endParaRPr lang="en-US" sz="3200" dirty="0" smtClean="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 3) </a:t>
            </a:r>
            <a:r>
              <a:rPr lang="en-US" sz="3200" dirty="0" smtClean="0">
                <a:solidFill>
                  <a:srgbClr val="FFFF00"/>
                </a:solidFill>
                <a:latin typeface="Times New Roman" pitchFamily="18" charset="0"/>
                <a:cs typeface="Times New Roman" pitchFamily="18" charset="0"/>
              </a:rPr>
              <a:t>Imagine a great future with God (vs. 14). We have to see our reason for being here is to honor God with our lives.</a:t>
            </a:r>
            <a:endParaRPr lang="en-US" sz="3200" dirty="0" smtClean="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3868614537"/>
      </p:ext>
    </p:extLst>
  </p:cSld>
  <p:clrMapOvr>
    <a:masterClrMapping/>
  </p:clrMapOvr>
  <mc:AlternateContent xmlns:mc="http://schemas.openxmlformats.org/markup-compatibility/2006">
    <mc:Choice xmlns:p14="http://schemas.microsoft.com/office/powerpoint/2010/main" Requires="p14">
      <p:transition spd="slow" p14:dur="1500">
        <p14:revea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6001643"/>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Things To Consider</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3</a:t>
            </a:r>
            <a:r>
              <a:rPr lang="en-US" sz="3200" dirty="0" smtClean="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God expects us to be people of </a:t>
            </a:r>
            <a:r>
              <a:rPr lang="en-US" sz="3200" u="sng" dirty="0" smtClean="0">
                <a:solidFill>
                  <a:srgbClr val="FFFF00"/>
                </a:solidFill>
                <a:latin typeface="Times New Roman" pitchFamily="18" charset="0"/>
                <a:cs typeface="Times New Roman" pitchFamily="18" charset="0"/>
              </a:rPr>
              <a:t>integrity</a:t>
            </a:r>
            <a:r>
              <a:rPr lang="en-US" sz="3200" dirty="0" smtClean="0">
                <a:solidFill>
                  <a:srgbClr val="FFFF00"/>
                </a:solidFill>
                <a:latin typeface="Times New Roman" pitchFamily="18" charset="0"/>
                <a:cs typeface="Times New Roman" pitchFamily="18" charset="0"/>
              </a:rPr>
              <a:t>.</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Though not our main discussion, there is an ethical and moral dilemma for some in Joshua 2. It is </a:t>
            </a:r>
            <a:r>
              <a:rPr lang="en-US" sz="3200" dirty="0" smtClean="0">
                <a:solidFill>
                  <a:srgbClr val="FFFF00"/>
                </a:solidFill>
                <a:latin typeface="Times New Roman" pitchFamily="18" charset="0"/>
                <a:cs typeface="Times New Roman" pitchFamily="18" charset="0"/>
              </a:rPr>
              <a:t>Rahab’s</a:t>
            </a:r>
            <a:r>
              <a:rPr lang="en-US" sz="3200" dirty="0" smtClean="0">
                <a:solidFill>
                  <a:srgbClr val="FFFF00"/>
                </a:solidFill>
                <a:latin typeface="Times New Roman" pitchFamily="18" charset="0"/>
                <a:cs typeface="Times New Roman" pitchFamily="18" charset="0"/>
              </a:rPr>
              <a:t> lying to protect…</a:t>
            </a: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The Bible says lying is wrong (Eph. 4:25; Col. 3:9; Pro. 6:12-19; Pro. 19:5…</a:t>
            </a: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In Ex. 1:15-21 we read of the Hebrew midwives who disobeyed Pharaoh’s direct order. There is a place for civil…</a:t>
            </a:r>
            <a:endParaRPr lang="en-US" sz="3200" dirty="0" smtClean="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3134411539"/>
      </p:ext>
    </p:extLst>
  </p:cSld>
  <p:clrMapOvr>
    <a:masterClrMapping/>
  </p:clrMapOvr>
  <mc:AlternateContent xmlns:mc="http://schemas.openxmlformats.org/markup-compatibility/2006" xmlns:p14="http://schemas.microsoft.com/office/powerpoint/2010/main">
    <mc:Choice Requires="p14">
      <p:transition spd="slow" p14:dur="1500">
        <p14:ripple dir="ld"/>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TotalTime>
  <Words>690</Words>
  <Application>Microsoft Office PowerPoint</Application>
  <PresentationFormat>On-screen Show (4:3)</PresentationFormat>
  <Paragraphs>50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Reeve</dc:creator>
  <cp:lastModifiedBy>Scott Reeve</cp:lastModifiedBy>
  <cp:revision>12</cp:revision>
  <cp:lastPrinted>2014-01-10T16:25:19Z</cp:lastPrinted>
  <dcterms:created xsi:type="dcterms:W3CDTF">2014-01-03T15:06:04Z</dcterms:created>
  <dcterms:modified xsi:type="dcterms:W3CDTF">2014-01-10T16:38:58Z</dcterms:modified>
</cp:coreProperties>
</file>