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handoutMasterIdLst>
    <p:handoutMasterId r:id="rId15"/>
  </p:handoutMasterIdLst>
  <p:sldIdLst>
    <p:sldId id="295" r:id="rId2"/>
    <p:sldId id="308" r:id="rId3"/>
    <p:sldId id="340" r:id="rId4"/>
    <p:sldId id="346" r:id="rId5"/>
    <p:sldId id="322" r:id="rId6"/>
    <p:sldId id="330" r:id="rId7"/>
    <p:sldId id="341" r:id="rId8"/>
    <p:sldId id="347" r:id="rId9"/>
    <p:sldId id="342" r:id="rId10"/>
    <p:sldId id="343" r:id="rId11"/>
    <p:sldId id="344" r:id="rId12"/>
    <p:sldId id="345" r:id="rId13"/>
    <p:sldId id="327" r:id="rId14"/>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FBD9AB"/>
    <a:srgbClr val="FF9966"/>
    <a:srgbClr val="AEC5D4"/>
    <a:srgbClr val="FF66CC"/>
    <a:srgbClr val="3D213F"/>
    <a:srgbClr val="F9F9F9"/>
    <a:srgbClr val="000000"/>
    <a:srgbClr val="FF0000"/>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660"/>
  </p:normalViewPr>
  <p:slideViewPr>
    <p:cSldViewPr snapToGrid="0">
      <p:cViewPr varScale="1">
        <p:scale>
          <a:sx n="86" d="100"/>
          <a:sy n="86" d="100"/>
        </p:scale>
        <p:origin x="13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F37528E3-9F54-4201-B3FE-593A2F142EC8}" type="datetimeFigureOut">
              <a:rPr lang="en-US" smtClean="0"/>
              <a:t>5/28/2020</a:t>
            </a:fld>
            <a:endParaRPr lang="en-US" dirty="0"/>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6B9E8EBB-9B6B-4C44-95AA-BD16F5FD8250}" type="slidenum">
              <a:rPr lang="en-US" smtClean="0"/>
              <a:t>‹#›</a:t>
            </a:fld>
            <a:endParaRPr lang="en-US" dirty="0"/>
          </a:p>
        </p:txBody>
      </p:sp>
    </p:spTree>
    <p:extLst>
      <p:ext uri="{BB962C8B-B14F-4D97-AF65-F5344CB8AC3E}">
        <p14:creationId xmlns:p14="http://schemas.microsoft.com/office/powerpoint/2010/main" val="56929249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0">
                      <a:schemeClr val="tx1"/>
                    </a:gs>
                    <a:gs pos="68000">
                      <a:srgbClr val="F1F1F1"/>
                    </a:gs>
                    <a:gs pos="100000">
                      <a:schemeClr val="bg1">
                        <a:lumMod val="11000"/>
                        <a:lumOff val="89000"/>
                      </a:schemeClr>
                    </a:gs>
                  </a:gsLst>
                  <a:lin ang="5400000" scaled="1"/>
                  <a:tileRect/>
                </a:gradFill>
                <a:effectLst>
                  <a:outerShdw blurRad="469900" dist="342900" dir="5400000" sy="-20000" rotWithShape="0">
                    <a:prstClr val="black">
                      <a:alpha val="66000"/>
                    </a:prstClr>
                  </a:outerShdw>
                </a:effectLst>
              </a:defRPr>
            </a:lvl1pPr>
          </a:lstStyle>
          <a:p>
            <a:pPr lvl="0" algn="r"/>
            <a:r>
              <a:rPr lang="en-US"/>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vert="horz" lIns="91440" tIns="45720" rIns="91440" bIns="45720" rtlCol="0"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stStyle>
          <a:p>
            <a:pPr marL="0" lvl="0" indent="0" algn="r">
              <a:buNone/>
            </a:pPr>
            <a:r>
              <a:rPr lang="en-US"/>
              <a:t>Click to edit Master subtitle style</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470504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260186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966658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3606550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4129552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159713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1324394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11632802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075572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586382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32000"/>
                        <a:lumOff val="68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559683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607559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87626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816561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002693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382858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B3E3403-B6A4-4A5C-8FD2-9D8388F61A8A}" type="datetimeFigureOut">
              <a:rPr lang="en-US" smtClean="0"/>
              <a:t>5/28/2020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FBBF00-5058-44C7-83E9-9404151CB4D5}" type="slidenum">
              <a:rPr lang="en-US" smtClean="0"/>
              <a:t>‹#›</a:t>
            </a:fld>
            <a:endParaRPr lang="en-US" dirty="0"/>
          </a:p>
        </p:txBody>
      </p:sp>
    </p:spTree>
    <p:extLst>
      <p:ext uri="{BB962C8B-B14F-4D97-AF65-F5344CB8AC3E}">
        <p14:creationId xmlns:p14="http://schemas.microsoft.com/office/powerpoint/2010/main" val="2558238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B3E3403-B6A4-4A5C-8FD2-9D8388F61A8A}" type="datetimeFigureOut">
              <a:rPr lang="en-US" smtClean="0"/>
              <a:t>5/28/2020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7FBBF00-5058-44C7-83E9-9404151CB4D5}" type="slidenum">
              <a:rPr lang="en-US" smtClean="0"/>
              <a:t>‹#›</a:t>
            </a:fld>
            <a:endParaRPr lang="en-US" dirty="0"/>
          </a:p>
        </p:txBody>
      </p:sp>
    </p:spTree>
    <p:extLst>
      <p:ext uri="{BB962C8B-B14F-4D97-AF65-F5344CB8AC3E}">
        <p14:creationId xmlns:p14="http://schemas.microsoft.com/office/powerpoint/2010/main" val="2560453335"/>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book, text, photo, food&#10;&#10;Description automatically generated">
            <a:extLst>
              <a:ext uri="{FF2B5EF4-FFF2-40B4-BE49-F238E27FC236}">
                <a16:creationId xmlns:a16="http://schemas.microsoft.com/office/drawing/2014/main" id="{392EEFDC-454D-4262-91C0-E0F9A88F13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0520812"/>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C1ACB5-109C-46A6-B096-A93E5F2A3F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6740307"/>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Remember that God can handle the impossible</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1:5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5 </a:t>
            </a:r>
            <a:r>
              <a:rPr lang="en-US" sz="3200" dirty="0">
                <a:solidFill>
                  <a:schemeClr val="bg1"/>
                </a:solidFill>
                <a:latin typeface="Times New Roman" panose="02020603050405020304" pitchFamily="18" charset="0"/>
                <a:cs typeface="Times New Roman" panose="02020603050405020304" pitchFamily="18" charset="0"/>
              </a:rPr>
              <a:t> No man shall be able to stand before you all the days of your life. Just as I was with Moses, so I will be with you. I will not leave you or forsake you. </a:t>
            </a:r>
            <a:br>
              <a:rPr lang="en-US" sz="3200" dirty="0">
                <a:solidFill>
                  <a:schemeClr val="bg1"/>
                </a:solidFill>
                <a:latin typeface="Times New Roman" panose="02020603050405020304" pitchFamily="18" charset="0"/>
                <a:cs typeface="Times New Roman" panose="02020603050405020304" pitchFamily="18" charset="0"/>
              </a:rPr>
            </a:b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7200249"/>
      </p:ext>
    </p:extLst>
  </p:cSld>
  <p:clrMapOvr>
    <a:masterClrMapping/>
  </p:clrMapOvr>
  <mc:AlternateContent xmlns:mc="http://schemas.openxmlformats.org/markup-compatibility/2006" xmlns:p14="http://schemas.microsoft.com/office/powerpoint/2010/main">
    <mc:Choice Requires="p14">
      <p:transition spd="slow" p14:dur="1750">
        <p14:ripple dir="l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A71DB6B-50DB-4B30-86C5-68E75E7247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5755422"/>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God’s Word helps us handle the impossible</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1:8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8 </a:t>
            </a:r>
            <a:r>
              <a:rPr lang="en-US" sz="3200" dirty="0">
                <a:solidFill>
                  <a:schemeClr val="bg1"/>
                </a:solidFill>
                <a:latin typeface="Times New Roman" panose="02020603050405020304" pitchFamily="18" charset="0"/>
                <a:cs typeface="Times New Roman" panose="02020603050405020304" pitchFamily="18" charset="0"/>
              </a:rPr>
              <a:t> This Book of the Law shall not depart from your mouth, but you shall meditate on it day and night, so that you may be careful to do according to all that is written in it…</a:t>
            </a: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2611896"/>
      </p:ext>
    </p:extLst>
  </p:cSld>
  <p:clrMapOvr>
    <a:masterClrMapping/>
  </p:clrMapOvr>
  <mc:AlternateContent xmlns:mc="http://schemas.openxmlformats.org/markup-compatibility/2006" xmlns:p14="http://schemas.microsoft.com/office/powerpoint/2010/main">
    <mc:Choice Requires="p14">
      <p:transition spd="slow" p14:dur="1750">
        <p14:ripple dir="ru"/>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0AAB571-CB9A-4F7C-823F-CB085B2452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6247864"/>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Encouragement from others is very helpful</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1:17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17 </a:t>
            </a:r>
            <a:r>
              <a:rPr lang="en-US" sz="3200" dirty="0">
                <a:solidFill>
                  <a:schemeClr val="bg1"/>
                </a:solidFill>
                <a:latin typeface="Times New Roman" panose="02020603050405020304" pitchFamily="18" charset="0"/>
                <a:cs typeface="Times New Roman" panose="02020603050405020304" pitchFamily="18" charset="0"/>
              </a:rPr>
              <a:t> Just as we obeyed Moses in all things, so we will obey you. Only may the </a:t>
            </a:r>
            <a:r>
              <a:rPr lang="en-US" sz="3200" cap="small" dirty="0">
                <a:solidFill>
                  <a:schemeClr val="bg1"/>
                </a:solidFill>
                <a:latin typeface="Times New Roman" panose="02020603050405020304" pitchFamily="18" charset="0"/>
                <a:cs typeface="Times New Roman" panose="02020603050405020304" pitchFamily="18" charset="0"/>
              </a:rPr>
              <a:t>LORD</a:t>
            </a:r>
            <a:r>
              <a:rPr lang="en-US" sz="3200" dirty="0">
                <a:solidFill>
                  <a:schemeClr val="bg1"/>
                </a:solidFill>
                <a:latin typeface="Times New Roman" panose="02020603050405020304" pitchFamily="18" charset="0"/>
                <a:cs typeface="Times New Roman" panose="02020603050405020304" pitchFamily="18" charset="0"/>
              </a:rPr>
              <a:t> your God be with you, as he was with Moses! </a:t>
            </a:r>
            <a:br>
              <a:rPr lang="en-US" sz="3200" dirty="0">
                <a:solidFill>
                  <a:schemeClr val="bg1"/>
                </a:solidFill>
                <a:latin typeface="Times New Roman" panose="02020603050405020304" pitchFamily="18" charset="0"/>
                <a:cs typeface="Times New Roman" panose="02020603050405020304" pitchFamily="18" charset="0"/>
              </a:rPr>
            </a:b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0591367"/>
      </p:ext>
    </p:extLst>
  </p:cSld>
  <p:clrMapOvr>
    <a:masterClrMapping/>
  </p:clrMapOvr>
  <mc:AlternateContent xmlns:mc="http://schemas.openxmlformats.org/markup-compatibility/2006" xmlns:p14="http://schemas.microsoft.com/office/powerpoint/2010/main">
    <mc:Choice Requires="p14">
      <p:transition spd="slow" p14:dur="1750">
        <p14:ripple dir="lu"/>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938C872-CECB-4BDA-B19F-E5324C8C2D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3785652"/>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Courageous faith is needed when we take on new challenges that God brings our way</a:t>
            </a:r>
            <a:endParaRPr lang="en-US" sz="3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17774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EA2CCE3-DB43-46E1-B854-14AA69206C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5509200"/>
          </a:xfrm>
          <a:prstGeom prst="rect">
            <a:avLst/>
          </a:prstGeom>
          <a:no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Joshua 1:1-3 (ESV) Pg. 178</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1 </a:t>
            </a:r>
            <a:r>
              <a:rPr lang="en-US" sz="3200" dirty="0">
                <a:solidFill>
                  <a:schemeClr val="bg1"/>
                </a:solidFill>
                <a:latin typeface="Times New Roman" panose="02020603050405020304" pitchFamily="18" charset="0"/>
                <a:cs typeface="Times New Roman" panose="02020603050405020304" pitchFamily="18" charset="0"/>
              </a:rPr>
              <a:t> After the death of Moses the servant of the </a:t>
            </a:r>
            <a:r>
              <a:rPr lang="en-US" sz="3200" cap="small" dirty="0">
                <a:solidFill>
                  <a:schemeClr val="bg1"/>
                </a:solidFill>
                <a:latin typeface="Times New Roman" panose="02020603050405020304" pitchFamily="18" charset="0"/>
                <a:cs typeface="Times New Roman" panose="02020603050405020304" pitchFamily="18" charset="0"/>
              </a:rPr>
              <a:t>LORD</a:t>
            </a:r>
            <a:r>
              <a:rPr lang="en-US" sz="3200" dirty="0">
                <a:solidFill>
                  <a:schemeClr val="bg1"/>
                </a:solidFill>
                <a:latin typeface="Times New Roman" panose="02020603050405020304" pitchFamily="18" charset="0"/>
                <a:cs typeface="Times New Roman" panose="02020603050405020304" pitchFamily="18" charset="0"/>
              </a:rPr>
              <a:t>, the </a:t>
            </a:r>
            <a:r>
              <a:rPr lang="en-US" sz="3200" cap="small" dirty="0">
                <a:solidFill>
                  <a:schemeClr val="bg1"/>
                </a:solidFill>
                <a:latin typeface="Times New Roman" panose="02020603050405020304" pitchFamily="18" charset="0"/>
                <a:cs typeface="Times New Roman" panose="02020603050405020304" pitchFamily="18" charset="0"/>
              </a:rPr>
              <a:t>LORD</a:t>
            </a:r>
            <a:r>
              <a:rPr lang="en-US" sz="3200" dirty="0">
                <a:solidFill>
                  <a:schemeClr val="bg1"/>
                </a:solidFill>
                <a:latin typeface="Times New Roman" panose="02020603050405020304" pitchFamily="18" charset="0"/>
                <a:cs typeface="Times New Roman" panose="02020603050405020304" pitchFamily="18" charset="0"/>
              </a:rPr>
              <a:t> said to Joshua the son of Nun, Moses’ assistant,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2 </a:t>
            </a:r>
            <a:r>
              <a:rPr lang="en-US" sz="3200" dirty="0">
                <a:solidFill>
                  <a:schemeClr val="bg1"/>
                </a:solidFill>
                <a:latin typeface="Times New Roman" panose="02020603050405020304" pitchFamily="18" charset="0"/>
                <a:cs typeface="Times New Roman" panose="02020603050405020304" pitchFamily="18" charset="0"/>
              </a:rPr>
              <a:t> “Moses my servant is dead. Now therefore arise, go over this Jordan, you and all this people, into the land that I am giving to them, to the people of Israel.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3 </a:t>
            </a:r>
            <a:r>
              <a:rPr lang="en-US" sz="3200" dirty="0">
                <a:solidFill>
                  <a:schemeClr val="bg1"/>
                </a:solidFill>
                <a:latin typeface="Times New Roman" panose="02020603050405020304" pitchFamily="18" charset="0"/>
                <a:cs typeface="Times New Roman" panose="02020603050405020304" pitchFamily="18" charset="0"/>
              </a:rPr>
              <a:t> Every place that the sole of your foot will tread upon I have given to you, just as I promised to Moses. </a:t>
            </a:r>
          </a:p>
        </p:txBody>
      </p:sp>
    </p:spTree>
    <p:extLst>
      <p:ext uri="{BB962C8B-B14F-4D97-AF65-F5344CB8AC3E}">
        <p14:creationId xmlns:p14="http://schemas.microsoft.com/office/powerpoint/2010/main" val="2188449457"/>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DCDFD5-B47F-4A12-A36A-F28B522EF5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4524315"/>
          </a:xfrm>
          <a:prstGeom prst="rect">
            <a:avLst/>
          </a:prstGeom>
          <a:no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Joshua 1:4-5 (ESV) Pg. 178</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4 </a:t>
            </a:r>
            <a:r>
              <a:rPr lang="en-US" sz="3200" dirty="0">
                <a:solidFill>
                  <a:schemeClr val="bg1"/>
                </a:solidFill>
                <a:latin typeface="Times New Roman" panose="02020603050405020304" pitchFamily="18" charset="0"/>
                <a:cs typeface="Times New Roman" panose="02020603050405020304" pitchFamily="18" charset="0"/>
              </a:rPr>
              <a:t> From the wilderness and this Lebanon as far as the great river, the river Euphrates, all the land of the Hittites to the Great Sea toward the going down of the sun shall be your territory.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5 </a:t>
            </a:r>
            <a:r>
              <a:rPr lang="en-US" sz="3200" dirty="0">
                <a:solidFill>
                  <a:schemeClr val="bg1"/>
                </a:solidFill>
                <a:latin typeface="Times New Roman" panose="02020603050405020304" pitchFamily="18" charset="0"/>
                <a:cs typeface="Times New Roman" panose="02020603050405020304" pitchFamily="18" charset="0"/>
              </a:rPr>
              <a:t> No man shall be able to stand before you all the days of your life. Just as I was with Moses, so I will be with you. I will not leave you or forsake you. </a:t>
            </a:r>
          </a:p>
        </p:txBody>
      </p:sp>
    </p:spTree>
    <p:extLst>
      <p:ext uri="{BB962C8B-B14F-4D97-AF65-F5344CB8AC3E}">
        <p14:creationId xmlns:p14="http://schemas.microsoft.com/office/powerpoint/2010/main" val="887999494"/>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DCDFD5-B47F-4A12-A36A-F28B522EF5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4524315"/>
          </a:xfrm>
          <a:prstGeom prst="rect">
            <a:avLst/>
          </a:prstGeom>
          <a:noFill/>
        </p:spPr>
        <p:txBody>
          <a:bodyPr wrap="square" rtlCol="0">
            <a:spAutoFit/>
          </a:bodyPr>
          <a:lstStyle/>
          <a:p>
            <a:r>
              <a:rPr lang="en-US" sz="3200" b="1" dirty="0">
                <a:solidFill>
                  <a:schemeClr val="bg1"/>
                </a:solidFill>
                <a:latin typeface="Times New Roman" panose="02020603050405020304" pitchFamily="18" charset="0"/>
                <a:cs typeface="Times New Roman" panose="02020603050405020304" pitchFamily="18" charset="0"/>
              </a:rPr>
              <a:t>Joshua 1:6-7 (ESV) Pg. 178</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6 </a:t>
            </a:r>
            <a:r>
              <a:rPr lang="en-US" sz="3200" dirty="0">
                <a:solidFill>
                  <a:schemeClr val="bg1"/>
                </a:solidFill>
                <a:latin typeface="Times New Roman" panose="02020603050405020304" pitchFamily="18" charset="0"/>
                <a:cs typeface="Times New Roman" panose="02020603050405020304" pitchFamily="18" charset="0"/>
              </a:rPr>
              <a:t> Be strong and courageous, for you shall cause this people to inherit the land that I swore to their fathers to give them.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7 </a:t>
            </a:r>
            <a:r>
              <a:rPr lang="en-US" sz="3200" dirty="0">
                <a:solidFill>
                  <a:schemeClr val="bg1"/>
                </a:solidFill>
                <a:latin typeface="Times New Roman" panose="02020603050405020304" pitchFamily="18" charset="0"/>
                <a:cs typeface="Times New Roman" panose="02020603050405020304" pitchFamily="18" charset="0"/>
              </a:rPr>
              <a:t> Only be strong and very courageous, being careful to do according to all the law that Moses my servant commanded you. Do not turn from it to the right hand or to the left, that you may have good success wherever you go. </a:t>
            </a:r>
          </a:p>
        </p:txBody>
      </p:sp>
    </p:spTree>
    <p:extLst>
      <p:ext uri="{BB962C8B-B14F-4D97-AF65-F5344CB8AC3E}">
        <p14:creationId xmlns:p14="http://schemas.microsoft.com/office/powerpoint/2010/main" val="2991508087"/>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dissolv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1C126EC-F5FB-419F-9A51-AEE3EB1F0E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4001" cy="6858001"/>
          </a:xfrm>
          <a:prstGeom prst="rect">
            <a:avLst/>
          </a:prstGeom>
        </p:spPr>
      </p:pic>
      <p:sp>
        <p:nvSpPr>
          <p:cNvPr id="5" name="TextBox 4"/>
          <p:cNvSpPr txBox="1"/>
          <p:nvPr/>
        </p:nvSpPr>
        <p:spPr>
          <a:xfrm>
            <a:off x="700089" y="714376"/>
            <a:ext cx="7772400" cy="6001643"/>
          </a:xfrm>
          <a:prstGeom prst="rect">
            <a:avLst/>
          </a:prstGeom>
          <a:noFill/>
        </p:spPr>
        <p:txBody>
          <a:bodyPr wrap="square" rtlCol="0">
            <a:spAutoFit/>
          </a:bodyPr>
          <a:lstStyle/>
          <a:p>
            <a:pPr algn="ctr"/>
            <a:r>
              <a:rPr lang="en-US" sz="3200" dirty="0">
                <a:solidFill>
                  <a:schemeClr val="bg1"/>
                </a:solidFill>
                <a:latin typeface="Times New Roman" panose="02020603050405020304" pitchFamily="18" charset="0"/>
                <a:cs typeface="Times New Roman" panose="02020603050405020304" pitchFamily="18" charset="0"/>
              </a:rPr>
              <a:t>Some thoughts as we begin</a:t>
            </a:r>
          </a:p>
          <a:p>
            <a:endParaRPr lang="en-US" sz="3200" dirty="0">
              <a:solidFill>
                <a:schemeClr val="bg1"/>
              </a:solidFill>
              <a:latin typeface="Times New Roman" panose="02020603050405020304" pitchFamily="18" charset="0"/>
              <a:cs typeface="Times New Roman" panose="02020603050405020304" pitchFamily="18" charset="0"/>
            </a:endParaRPr>
          </a:p>
          <a:p>
            <a:pPr marL="457200" fontAlgn="auto">
              <a:spcBef>
                <a:spcPts val="0"/>
              </a:spcBef>
              <a:spcAft>
                <a:spcPts val="0"/>
              </a:spcAft>
              <a:buFont typeface="Arial" pitchFamily="34" charset="0"/>
              <a:buChar char="•"/>
              <a:defRPr/>
            </a:pPr>
            <a:r>
              <a:rPr lang="en-US" sz="3200" dirty="0">
                <a:solidFill>
                  <a:schemeClr val="bg1"/>
                </a:solidFill>
                <a:latin typeface="Times New Roman" panose="02020603050405020304" pitchFamily="18" charset="0"/>
                <a:cs typeface="Times New Roman" panose="02020603050405020304" pitchFamily="18" charset="0"/>
              </a:rPr>
              <a:t> Some tasks seem impossible.</a:t>
            </a:r>
          </a:p>
          <a:p>
            <a:pPr marL="457200" fontAlgn="auto">
              <a:spcBef>
                <a:spcPts val="0"/>
              </a:spcBef>
              <a:spcAft>
                <a:spcPts val="0"/>
              </a:spcAft>
              <a:buFont typeface="Arial" pitchFamily="34" charset="0"/>
              <a:buChar char="•"/>
              <a:defRPr/>
            </a:pPr>
            <a:endParaRPr lang="en-US" sz="3200" dirty="0">
              <a:solidFill>
                <a:schemeClr val="bg1"/>
              </a:solidFill>
              <a:latin typeface="Times New Roman" panose="02020603050405020304" pitchFamily="18" charset="0"/>
              <a:cs typeface="Times New Roman" panose="02020603050405020304" pitchFamily="18" charset="0"/>
            </a:endParaRPr>
          </a:p>
          <a:p>
            <a:pPr marL="457200" fontAlgn="auto">
              <a:spcBef>
                <a:spcPts val="0"/>
              </a:spcBef>
              <a:spcAft>
                <a:spcPts val="0"/>
              </a:spcAft>
              <a:buFont typeface="Arial" pitchFamily="34" charset="0"/>
              <a:buChar char="•"/>
              <a:defRPr/>
            </a:pPr>
            <a:r>
              <a:rPr lang="en-US" sz="3200" dirty="0">
                <a:solidFill>
                  <a:schemeClr val="bg1"/>
                </a:solidFill>
                <a:latin typeface="Times New Roman" panose="02020603050405020304" pitchFamily="18" charset="0"/>
                <a:cs typeface="Times New Roman" panose="02020603050405020304" pitchFamily="18" charset="0"/>
              </a:rPr>
              <a:t> God likes us to take on challenges.</a:t>
            </a:r>
          </a:p>
          <a:p>
            <a:pPr marL="457200" fontAlgn="auto">
              <a:spcBef>
                <a:spcPts val="0"/>
              </a:spcBef>
              <a:spcAft>
                <a:spcPts val="0"/>
              </a:spcAft>
              <a:buFont typeface="Arial" pitchFamily="34" charset="0"/>
              <a:buChar char="•"/>
              <a:defRPr/>
            </a:pPr>
            <a:endParaRPr lang="en-US" sz="3200" dirty="0">
              <a:solidFill>
                <a:schemeClr val="bg1"/>
              </a:solidFill>
              <a:latin typeface="Times New Roman" panose="02020603050405020304" pitchFamily="18" charset="0"/>
              <a:cs typeface="Times New Roman" panose="02020603050405020304" pitchFamily="18" charset="0"/>
            </a:endParaRPr>
          </a:p>
          <a:p>
            <a:pPr marL="457200" fontAlgn="auto">
              <a:spcBef>
                <a:spcPts val="0"/>
              </a:spcBef>
              <a:spcAft>
                <a:spcPts val="0"/>
              </a:spcAft>
              <a:buFont typeface="Arial" pitchFamily="34" charset="0"/>
              <a:buChar char="•"/>
              <a:defRPr/>
            </a:pPr>
            <a:r>
              <a:rPr lang="en-US" sz="3200" dirty="0">
                <a:solidFill>
                  <a:schemeClr val="bg1"/>
                </a:solidFill>
                <a:latin typeface="Times New Roman" panose="02020603050405020304" pitchFamily="18" charset="0"/>
                <a:cs typeface="Times New Roman" panose="02020603050405020304" pitchFamily="18" charset="0"/>
              </a:rPr>
              <a:t> God had been preparing Joshua.</a:t>
            </a:r>
          </a:p>
          <a:p>
            <a:pPr marL="457200" fontAlgn="auto">
              <a:spcBef>
                <a:spcPts val="0"/>
              </a:spcBef>
              <a:spcAft>
                <a:spcPts val="0"/>
              </a:spcAft>
              <a:buFont typeface="Arial" pitchFamily="34" charset="0"/>
              <a:buChar char="•"/>
              <a:defRPr/>
            </a:pPr>
            <a:endParaRPr lang="en-US" sz="3200" dirty="0">
              <a:solidFill>
                <a:schemeClr val="bg1"/>
              </a:solidFill>
              <a:latin typeface="Times New Roman" panose="02020603050405020304" pitchFamily="18" charset="0"/>
              <a:cs typeface="Times New Roman" panose="02020603050405020304" pitchFamily="18" charset="0"/>
            </a:endParaRPr>
          </a:p>
          <a:p>
            <a:pPr marL="457200" fontAlgn="auto">
              <a:spcBef>
                <a:spcPts val="0"/>
              </a:spcBef>
              <a:spcAft>
                <a:spcPts val="0"/>
              </a:spcAft>
              <a:buFont typeface="Arial" pitchFamily="34" charset="0"/>
              <a:buChar char="•"/>
              <a:defRPr/>
            </a:pPr>
            <a:r>
              <a:rPr lang="en-US" sz="3200" dirty="0">
                <a:solidFill>
                  <a:schemeClr val="bg1"/>
                </a:solidFill>
                <a:latin typeface="Times New Roman" panose="02020603050405020304" pitchFamily="18" charset="0"/>
                <a:cs typeface="Times New Roman" panose="02020603050405020304" pitchFamily="18" charset="0"/>
              </a:rPr>
              <a:t> How would we respond?</a:t>
            </a:r>
          </a:p>
          <a:p>
            <a:pPr marL="457200" fontAlgn="auto">
              <a:spcBef>
                <a:spcPts val="0"/>
              </a:spcBef>
              <a:spcAft>
                <a:spcPts val="0"/>
              </a:spcAft>
              <a:buFont typeface="Arial" pitchFamily="34" charset="0"/>
              <a:buChar char="•"/>
              <a:defRPr/>
            </a:pPr>
            <a:endParaRPr lang="en-US" sz="3200" dirty="0">
              <a:solidFill>
                <a:schemeClr val="bg1"/>
              </a:solidFill>
              <a:latin typeface="Times New Roman" panose="02020603050405020304" pitchFamily="18" charset="0"/>
              <a:cs typeface="Times New Roman" panose="02020603050405020304" pitchFamily="18" charset="0"/>
            </a:endParaRPr>
          </a:p>
          <a:p>
            <a:pPr marL="457200" fontAlgn="auto">
              <a:spcBef>
                <a:spcPts val="0"/>
              </a:spcBef>
              <a:spcAft>
                <a:spcPts val="0"/>
              </a:spcAft>
              <a:buFont typeface="Arial" pitchFamily="34" charset="0"/>
              <a:buChar char="•"/>
              <a:defRPr/>
            </a:pPr>
            <a:r>
              <a:rPr lang="en-US" sz="3200" dirty="0">
                <a:solidFill>
                  <a:schemeClr val="bg1"/>
                </a:solidFill>
                <a:latin typeface="Times New Roman" panose="02020603050405020304" pitchFamily="18" charset="0"/>
                <a:cs typeface="Times New Roman" panose="02020603050405020304" pitchFamily="18" charset="0"/>
              </a:rPr>
              <a:t> There are a few things to consider.</a:t>
            </a: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1493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2C3A61-B9A8-48D9-A3AF-91B899DBE3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6001643"/>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Prepare to be stretched</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1:2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2 </a:t>
            </a:r>
            <a:r>
              <a:rPr lang="en-US" sz="3200" dirty="0">
                <a:solidFill>
                  <a:schemeClr val="bg1"/>
                </a:solidFill>
                <a:latin typeface="Times New Roman" panose="02020603050405020304" pitchFamily="18" charset="0"/>
                <a:cs typeface="Times New Roman" panose="02020603050405020304" pitchFamily="18" charset="0"/>
              </a:rPr>
              <a:t> “Moses my servant is dead. Now therefore arise, go over this Jordan, you and all this people, into the land that I am giving to them, to the people of Israel. </a:t>
            </a:r>
            <a:br>
              <a:rPr lang="en-US" sz="3200" dirty="0">
                <a:solidFill>
                  <a:schemeClr val="bg1"/>
                </a:solidFill>
                <a:latin typeface="Times New Roman" panose="02020603050405020304" pitchFamily="18" charset="0"/>
                <a:cs typeface="Times New Roman" panose="02020603050405020304" pitchFamily="18" charset="0"/>
              </a:rPr>
            </a:b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65473518"/>
      </p:ext>
    </p:extLst>
  </p:cSld>
  <p:clrMapOvr>
    <a:masterClrMapping/>
  </p:clrMapOvr>
  <mc:AlternateContent xmlns:mc="http://schemas.openxmlformats.org/markup-compatibility/2006" xmlns:p14="http://schemas.microsoft.com/office/powerpoint/2010/main">
    <mc:Choice Requires="p14">
      <p:transition spd="slow" p14:dur="1750">
        <p14:ripp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FF5BFD-4A72-4F93-A447-A692C6398A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3999" cy="6857999"/>
          </a:xfrm>
          <a:prstGeom prst="rect">
            <a:avLst/>
          </a:prstGeom>
        </p:spPr>
      </p:pic>
      <p:pic>
        <p:nvPicPr>
          <p:cNvPr id="5" name="Picture 4" descr="A picture containing text, map&#10;&#10;Description automatically generated">
            <a:extLst>
              <a:ext uri="{FF2B5EF4-FFF2-40B4-BE49-F238E27FC236}">
                <a16:creationId xmlns:a16="http://schemas.microsoft.com/office/drawing/2014/main" id="{B9910B46-98F9-42C1-B8B2-1D9B200253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87923" y="0"/>
            <a:ext cx="4368153" cy="6858000"/>
          </a:xfrm>
          <a:prstGeom prst="rect">
            <a:avLst/>
          </a:prstGeom>
        </p:spPr>
      </p:pic>
      <p:pic>
        <p:nvPicPr>
          <p:cNvPr id="1030" name="Picture 6" descr="Israel is a tiny part of the Promised Land - Stephen M. Miller">
            <a:extLst>
              <a:ext uri="{FF2B5EF4-FFF2-40B4-BE49-F238E27FC236}">
                <a16:creationId xmlns:a16="http://schemas.microsoft.com/office/drawing/2014/main" id="{EE9B5A65-279B-4EDB-AE9F-695B1D6C6B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0"/>
            <a:ext cx="6858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5. What Happened When the Israelites Entered the Promised Land ...">
            <a:extLst>
              <a:ext uri="{FF2B5EF4-FFF2-40B4-BE49-F238E27FC236}">
                <a16:creationId xmlns:a16="http://schemas.microsoft.com/office/drawing/2014/main" id="{32D1C0C7-25DF-487A-9F38-78708FDC3A9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04101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FF5BFD-4A72-4F93-A447-A692C6398A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43999" cy="6857999"/>
          </a:xfrm>
          <a:prstGeom prst="rect">
            <a:avLst/>
          </a:prstGeom>
        </p:spPr>
      </p:pic>
      <p:pic>
        <p:nvPicPr>
          <p:cNvPr id="1030" name="Picture 6" descr="Israel is a tiny part of the Promised Land - Stephen M. Miller">
            <a:extLst>
              <a:ext uri="{FF2B5EF4-FFF2-40B4-BE49-F238E27FC236}">
                <a16:creationId xmlns:a16="http://schemas.microsoft.com/office/drawing/2014/main" id="{EE9B5A65-279B-4EDB-AE9F-695B1D6C6B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9722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27A6DA-79AE-4717-B1B1-A603EA7C7D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700089" y="714376"/>
            <a:ext cx="7772400" cy="6247864"/>
          </a:xfrm>
          <a:prstGeom prst="rect">
            <a:avLst/>
          </a:prstGeom>
          <a:noFill/>
        </p:spPr>
        <p:txBody>
          <a:bodyPr wrap="square" rtlCol="0">
            <a:spAutoFit/>
          </a:bodyPr>
          <a:lstStyle/>
          <a:p>
            <a:pPr algn="ctr"/>
            <a:endParaRPr lang="en-US" sz="4800" dirty="0">
              <a:solidFill>
                <a:srgbClr val="002060"/>
              </a:solidFill>
              <a:latin typeface="Times New Roman" panose="02020603050405020304" pitchFamily="18" charset="0"/>
              <a:cs typeface="Times New Roman" panose="02020603050405020304" pitchFamily="18" charset="0"/>
            </a:endParaRPr>
          </a:p>
          <a:p>
            <a:pPr algn="ctr"/>
            <a:r>
              <a:rPr lang="en-US" sz="4800" dirty="0">
                <a:solidFill>
                  <a:schemeClr val="bg1"/>
                </a:solidFill>
                <a:latin typeface="Times New Roman" panose="02020603050405020304" pitchFamily="18" charset="0"/>
                <a:cs typeface="Times New Roman" panose="02020603050405020304" pitchFamily="18" charset="0"/>
              </a:rPr>
              <a:t>Take time to remember God’s promises</a:t>
            </a:r>
            <a:endParaRPr lang="en-US" sz="3200" dirty="0">
              <a:solidFill>
                <a:schemeClr val="bg1"/>
              </a:solidFill>
              <a:latin typeface="Times New Roman" panose="02020603050405020304" pitchFamily="18" charset="0"/>
              <a:cs typeface="Times New Roman" panose="02020603050405020304" pitchFamily="18" charset="0"/>
            </a:endParaRPr>
          </a:p>
          <a:p>
            <a:pPr algn="ctr"/>
            <a:endParaRPr lang="en-US" sz="3200" dirty="0">
              <a:solidFill>
                <a:schemeClr val="bg1"/>
              </a:solidFill>
              <a:latin typeface="Times New Roman" panose="02020603050405020304" pitchFamily="18" charset="0"/>
              <a:cs typeface="Times New Roman" panose="02020603050405020304" pitchFamily="18" charset="0"/>
            </a:endParaRPr>
          </a:p>
          <a:p>
            <a:pPr algn="ctr"/>
            <a:r>
              <a:rPr lang="en-US" sz="3200" b="1" dirty="0">
                <a:solidFill>
                  <a:schemeClr val="bg1"/>
                </a:solidFill>
                <a:latin typeface="Times New Roman" panose="02020603050405020304" pitchFamily="18" charset="0"/>
                <a:cs typeface="Times New Roman" panose="02020603050405020304" pitchFamily="18" charset="0"/>
              </a:rPr>
              <a:t>Joshua 1:3 (ESV) </a:t>
            </a:r>
            <a:br>
              <a:rPr lang="en-US" sz="3200" dirty="0">
                <a:solidFill>
                  <a:schemeClr val="bg1"/>
                </a:solidFill>
                <a:latin typeface="Times New Roman" panose="02020603050405020304" pitchFamily="18" charset="0"/>
                <a:cs typeface="Times New Roman" panose="02020603050405020304" pitchFamily="18" charset="0"/>
              </a:rPr>
            </a:br>
            <a:r>
              <a:rPr lang="en-US" sz="3200" baseline="30000" dirty="0">
                <a:solidFill>
                  <a:schemeClr val="bg1"/>
                </a:solidFill>
                <a:latin typeface="Times New Roman" panose="02020603050405020304" pitchFamily="18" charset="0"/>
                <a:cs typeface="Times New Roman" panose="02020603050405020304" pitchFamily="18" charset="0"/>
              </a:rPr>
              <a:t>3 </a:t>
            </a:r>
            <a:r>
              <a:rPr lang="en-US" sz="3200" dirty="0">
                <a:solidFill>
                  <a:schemeClr val="bg1"/>
                </a:solidFill>
                <a:latin typeface="Times New Roman" panose="02020603050405020304" pitchFamily="18" charset="0"/>
                <a:cs typeface="Times New Roman" panose="02020603050405020304" pitchFamily="18" charset="0"/>
              </a:rPr>
              <a:t> Every place that the sole of your foot will tread upon I have given to you, just as I promised to Moses. </a:t>
            </a:r>
            <a:br>
              <a:rPr lang="en-US" sz="3200" dirty="0">
                <a:solidFill>
                  <a:schemeClr val="bg1"/>
                </a:solidFill>
                <a:latin typeface="Times New Roman" panose="02020603050405020304" pitchFamily="18" charset="0"/>
                <a:cs typeface="Times New Roman" panose="02020603050405020304" pitchFamily="18" charset="0"/>
              </a:rPr>
            </a:br>
            <a:br>
              <a:rPr lang="en-US" sz="3200" dirty="0">
                <a:solidFill>
                  <a:schemeClr val="bg1"/>
                </a:solidFill>
                <a:latin typeface="Times New Roman" panose="02020603050405020304" pitchFamily="18" charset="0"/>
                <a:cs typeface="Times New Roman" panose="02020603050405020304" pitchFamily="18" charset="0"/>
              </a:rPr>
            </a:br>
            <a:endParaRPr lang="en-US" sz="3200" dirty="0">
              <a:solidFill>
                <a:schemeClr val="bg1"/>
              </a:solidFill>
              <a:latin typeface="Times New Roman" panose="02020603050405020304" pitchFamily="18" charset="0"/>
              <a:cs typeface="Times New Roman" panose="02020603050405020304" pitchFamily="18" charset="0"/>
            </a:endParaRPr>
          </a:p>
          <a:p>
            <a:endParaRPr lang="en-US" sz="3200" dirty="0">
              <a:solidFill>
                <a:srgbClr val="FFFF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4507631"/>
      </p:ext>
    </p:extLst>
  </p:cSld>
  <p:clrMapOvr>
    <a:masterClrMapping/>
  </p:clrMapOvr>
  <mc:AlternateContent xmlns:mc="http://schemas.openxmlformats.org/markup-compatibility/2006" xmlns:p14="http://schemas.microsoft.com/office/powerpoint/2010/main">
    <mc:Choice Requires="p14">
      <p:transition spd="slow" p14:dur="1750">
        <p14:ripple dir="rd"/>
      </p:transition>
    </mc:Choice>
    <mc:Fallback xmlns="">
      <p:transition spd="slow">
        <p:fade/>
      </p:transition>
    </mc:Fallback>
  </mc:AlternateContent>
</p:sld>
</file>

<file path=ppt/theme/theme1.xml><?xml version="1.0" encoding="utf-8"?>
<a:theme xmlns:a="http://schemas.openxmlformats.org/drawingml/2006/main" name="Depth">
  <a:themeElements>
    <a:clrScheme name="Depth">
      <a:dk1>
        <a:sysClr val="windowText" lastClr="000000"/>
      </a:dk1>
      <a:lt1>
        <a:sysClr val="window" lastClr="FFFFFF"/>
      </a:lt1>
      <a:dk2>
        <a:srgbClr val="4E3B30"/>
      </a:dk2>
      <a:lt2>
        <a:srgbClr val="FFDB82"/>
      </a:lt2>
      <a:accent1>
        <a:srgbClr val="F0A22E"/>
      </a:accent1>
      <a:accent2>
        <a:srgbClr val="E4D9B2"/>
      </a:accent2>
      <a:accent3>
        <a:srgbClr val="AA986C"/>
      </a:accent3>
      <a:accent4>
        <a:srgbClr val="8FB977"/>
      </a:accent4>
      <a:accent5>
        <a:srgbClr val="778F9F"/>
      </a:accent5>
      <a:accent6>
        <a:srgbClr val="8A6087"/>
      </a:accent6>
      <a:hlink>
        <a:srgbClr val="AD1F1F"/>
      </a:hlink>
      <a:folHlink>
        <a:srgbClr val="FFC42F"/>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C473073F-34A4-486A-BBA1-2A70AE921E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Depth</Template>
  <TotalTime>1270</TotalTime>
  <Words>577</Words>
  <Application>Microsoft Office PowerPoint</Application>
  <PresentationFormat>On-screen Show (4:3)</PresentationFormat>
  <Paragraphs>36</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Corbel</vt:lpstr>
      <vt:lpstr>Times New Roman</vt:lpstr>
      <vt:lpstr>Depth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Reeve</dc:creator>
  <cp:lastModifiedBy>Sherry Reeve</cp:lastModifiedBy>
  <cp:revision>100</cp:revision>
  <cp:lastPrinted>2016-03-10T14:39:13Z</cp:lastPrinted>
  <dcterms:created xsi:type="dcterms:W3CDTF">2016-01-21T14:00:17Z</dcterms:created>
  <dcterms:modified xsi:type="dcterms:W3CDTF">2020-05-28T20:22:34Z</dcterms:modified>
</cp:coreProperties>
</file>