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2"/>
  </p:notesMasterIdLst>
  <p:handoutMasterIdLst>
    <p:handoutMasterId r:id="rId13"/>
  </p:handoutMasterIdLst>
  <p:sldIdLst>
    <p:sldId id="456" r:id="rId2"/>
    <p:sldId id="493" r:id="rId3"/>
    <p:sldId id="497" r:id="rId4"/>
    <p:sldId id="462" r:id="rId5"/>
    <p:sldId id="498" r:id="rId6"/>
    <p:sldId id="492" r:id="rId7"/>
    <p:sldId id="499" r:id="rId8"/>
    <p:sldId id="500" r:id="rId9"/>
    <p:sldId id="501" r:id="rId10"/>
    <p:sldId id="496" r:id="rId1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3/7/2023</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2CF3F777-73A9-4F14-8A0A-B647773D7808}" type="datetimeFigureOut">
              <a:rPr lang="en-US" smtClean="0"/>
              <a:t>3/7/2023</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3/7/2023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3/7/2023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3/7/2023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3" name="Picture 2" descr="Text&#10;&#10;Description automatically generated">
            <a:extLst>
              <a:ext uri="{FF2B5EF4-FFF2-40B4-BE49-F238E27FC236}">
                <a16:creationId xmlns:a16="http://schemas.microsoft.com/office/drawing/2014/main" id="{C335F581-84BA-0E54-C01B-9589C49208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descr="A picture containing mountain&#10;&#10;Description automatically generated">
            <a:extLst>
              <a:ext uri="{FF2B5EF4-FFF2-40B4-BE49-F238E27FC236}">
                <a16:creationId xmlns:a16="http://schemas.microsoft.com/office/drawing/2014/main" id="{45E17C37-4A23-9A01-4CB0-56F40509D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5078313"/>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How to guard against being a hypocrite:</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1) Be honest.</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2) Guard against self-righteousness.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3) Constantly check our attitudes and motives.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4) Practice grace, forgiveness, and kindness.</a:t>
            </a:r>
          </a:p>
        </p:txBody>
      </p:sp>
    </p:spTree>
    <p:extLst>
      <p:ext uri="{BB962C8B-B14F-4D97-AF65-F5344CB8AC3E}">
        <p14:creationId xmlns:p14="http://schemas.microsoft.com/office/powerpoint/2010/main" val="3207700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19053B3B-3B01-D71A-37B7-04909A381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Mark 7:1-3 (ESV) </a:t>
            </a:r>
          </a:p>
          <a:p>
            <a:r>
              <a:rPr lang="en-US" sz="3600" baseline="30000" dirty="0">
                <a:solidFill>
                  <a:schemeClr val="bg1"/>
                </a:solidFill>
                <a:latin typeface="Times New Roman" panose="02020603050405020304" pitchFamily="18" charset="0"/>
                <a:cs typeface="Times New Roman" panose="02020603050405020304" pitchFamily="18" charset="0"/>
              </a:rPr>
              <a:t>1</a:t>
            </a:r>
            <a:r>
              <a:rPr lang="en-US" sz="3600" dirty="0">
                <a:solidFill>
                  <a:schemeClr val="bg1"/>
                </a:solidFill>
                <a:latin typeface="Times New Roman" panose="02020603050405020304" pitchFamily="18" charset="0"/>
                <a:cs typeface="Times New Roman" panose="02020603050405020304" pitchFamily="18" charset="0"/>
              </a:rPr>
              <a:t> “Now when the Pharisees gathered to him, with some of the scribes who had come from Jerusalem,</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2</a:t>
            </a:r>
            <a:r>
              <a:rPr lang="en-US" sz="3600" dirty="0">
                <a:solidFill>
                  <a:schemeClr val="bg1"/>
                </a:solidFill>
                <a:latin typeface="Times New Roman" panose="02020603050405020304" pitchFamily="18" charset="0"/>
                <a:cs typeface="Times New Roman" panose="02020603050405020304" pitchFamily="18" charset="0"/>
              </a:rPr>
              <a:t> they saw that some of his disciples ate with hands that were defiled, that is, unwashed.</a:t>
            </a:r>
          </a:p>
          <a:p>
            <a:r>
              <a:rPr lang="en-US" sz="3600" baseline="30000" dirty="0">
                <a:solidFill>
                  <a:schemeClr val="bg1"/>
                </a:solidFill>
                <a:latin typeface="Times New Roman" panose="02020603050405020304" pitchFamily="18" charset="0"/>
                <a:cs typeface="Times New Roman" panose="02020603050405020304" pitchFamily="18" charset="0"/>
              </a:rPr>
              <a:t>3</a:t>
            </a:r>
            <a:r>
              <a:rPr lang="en-US" sz="3600" dirty="0">
                <a:solidFill>
                  <a:schemeClr val="bg1"/>
                </a:solidFill>
                <a:latin typeface="Times New Roman" panose="02020603050405020304" pitchFamily="18" charset="0"/>
                <a:cs typeface="Times New Roman" panose="02020603050405020304" pitchFamily="18" charset="0"/>
              </a:rPr>
              <a:t> (For the Pharisees and all the Jews do not eat unless they wash their hands properly, holding to the tradition of the elders,</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19053B3B-3B01-D71A-37B7-04909A381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700951" cy="4524315"/>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Mark 7:4-5 (ESV) </a:t>
            </a:r>
          </a:p>
          <a:p>
            <a:r>
              <a:rPr lang="en-US" sz="3600" baseline="30000" dirty="0">
                <a:solidFill>
                  <a:schemeClr val="bg1"/>
                </a:solidFill>
                <a:latin typeface="Times New Roman" panose="02020603050405020304" pitchFamily="18" charset="0"/>
                <a:cs typeface="Times New Roman" panose="02020603050405020304" pitchFamily="18" charset="0"/>
              </a:rPr>
              <a:t>4</a:t>
            </a:r>
            <a:r>
              <a:rPr lang="en-US" sz="3600" dirty="0">
                <a:solidFill>
                  <a:schemeClr val="bg1"/>
                </a:solidFill>
                <a:latin typeface="Times New Roman" panose="02020603050405020304" pitchFamily="18" charset="0"/>
                <a:cs typeface="Times New Roman" panose="02020603050405020304" pitchFamily="18" charset="0"/>
              </a:rPr>
              <a:t> and when they come from the marketplace, they do not eat unless they wash. And there are many other traditions that they observe, such as the washing of cups and pots and copper vessels and dining couches.)</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5</a:t>
            </a:r>
            <a:r>
              <a:rPr lang="en-US" sz="3600" dirty="0">
                <a:solidFill>
                  <a:schemeClr val="bg1"/>
                </a:solidFill>
                <a:latin typeface="Times New Roman" panose="02020603050405020304" pitchFamily="18" charset="0"/>
                <a:cs typeface="Times New Roman" panose="02020603050405020304" pitchFamily="18" charset="0"/>
              </a:rPr>
              <a:t> And the Pharisees and the scribes asked him, “Why do your disciples not walk according to the tradition of the elders, but eat with defiled hands”</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458059"/>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mountain&#10;&#10;Description automatically generated">
            <a:extLst>
              <a:ext uri="{FF2B5EF4-FFF2-40B4-BE49-F238E27FC236}">
                <a16:creationId xmlns:a16="http://schemas.microsoft.com/office/drawing/2014/main" id="{99F7A724-B451-69A3-53A3-070BBE9C5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5078313"/>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As we begin:</a:t>
            </a:r>
          </a:p>
          <a:p>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Today we are going to discuss hypocrisy.</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The word in the Greek was used to describe a stage-actor.</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It also means a pretender, a counterfeit.</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mountain&#10;&#10;Description automatically generated">
            <a:extLst>
              <a:ext uri="{FF2B5EF4-FFF2-40B4-BE49-F238E27FC236}">
                <a16:creationId xmlns:a16="http://schemas.microsoft.com/office/drawing/2014/main" id="{99F7A724-B451-69A3-53A3-070BBE9C5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6186309"/>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What hypocrisy is not:</a:t>
            </a:r>
          </a:p>
          <a:p>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When Christians stumble this does not make them a hypocrite.</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Though Christians have messed up, not everyone fits that category.</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Hypocrisy is not descriptive of a person who has a sinful habit that needs to be taken care of.</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6324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750">
        <p15:prstTrans prst="fractur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124754"/>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Hypocrisy is claiming to follow God, but our actions say otherwise</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Mark 7:6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6 </a:t>
            </a:r>
            <a:r>
              <a:rPr lang="en-US" sz="3600" dirty="0">
                <a:solidFill>
                  <a:schemeClr val="bg1"/>
                </a:solidFill>
                <a:latin typeface="Times New Roman" panose="02020603050405020304" pitchFamily="18" charset="0"/>
                <a:cs typeface="Times New Roman" panose="02020603050405020304" pitchFamily="18" charset="0"/>
              </a:rPr>
              <a:t>“…Well did Isaiah prophesy of you hypocrites, as it is written, “This people honors me with their lips, but their heart is far from me…”</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863417"/>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Hypocrisy is evident when we try to fix other’s problems while ignoring ours</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Matthew 7:3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3 </a:t>
            </a:r>
            <a:r>
              <a:rPr lang="en-US" sz="3600" dirty="0">
                <a:solidFill>
                  <a:schemeClr val="bg1"/>
                </a:solidFill>
                <a:latin typeface="Times New Roman" panose="02020603050405020304" pitchFamily="18" charset="0"/>
                <a:cs typeface="Times New Roman" panose="02020603050405020304" pitchFamily="18" charset="0"/>
              </a:rPr>
              <a:t>Why do you see the speck that is in your brother’s eye, but do not notice the log that is in your own eye?</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448529"/>
      </p:ext>
    </p:extLst>
  </p:cSld>
  <p:clrMapOvr>
    <a:masterClrMapping/>
  </p:clrMapOvr>
  <mc:AlternateContent xmlns:mc="http://schemas.openxmlformats.org/markup-compatibility/2006">
    <mc:Choice xmlns:p14="http://schemas.microsoft.com/office/powerpoint/2010/main" Requires="p14">
      <p:transition spd="slow" p14:dur="1750">
        <p14:ripp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678751"/>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Hypocrisy can be in play when we over spiritualize our Christianity</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Matthew 6:1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1 </a:t>
            </a:r>
            <a:r>
              <a:rPr lang="en-US" sz="3600" dirty="0">
                <a:solidFill>
                  <a:schemeClr val="bg1"/>
                </a:solidFill>
                <a:latin typeface="Times New Roman" panose="02020603050405020304" pitchFamily="18" charset="0"/>
                <a:cs typeface="Times New Roman" panose="02020603050405020304" pitchFamily="18" charset="0"/>
              </a:rPr>
              <a:t>Beware of practicing your righteousness before other people in order to be seen by them, for then you will have no reward from your Father who is in heaven.</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9774674"/>
      </p:ext>
    </p:extLst>
  </p:cSld>
  <p:clrMapOvr>
    <a:masterClrMapping/>
  </p:clrMapOvr>
  <mc:AlternateContent xmlns:mc="http://schemas.openxmlformats.org/markup-compatibility/2006">
    <mc:Choice xmlns:p14="http://schemas.microsoft.com/office/powerpoint/2010/main" Requires="p14">
      <p:transition spd="slow" p14:dur="1750">
        <p14:rippl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863417"/>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Hypocrisy is seen when we lead others away from God by what we teach and how we act</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Matthew 23:28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28 </a:t>
            </a:r>
            <a:r>
              <a:rPr lang="en-US" sz="3600" dirty="0">
                <a:solidFill>
                  <a:schemeClr val="bg1"/>
                </a:solidFill>
                <a:latin typeface="Times New Roman" panose="02020603050405020304" pitchFamily="18" charset="0"/>
                <a:cs typeface="Times New Roman" panose="02020603050405020304" pitchFamily="18" charset="0"/>
              </a:rPr>
              <a:t>So you outwardly appear righteous to others, but within you are full of hypocrisy and lawlessness.</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7197241"/>
      </p:ext>
    </p:extLst>
  </p:cSld>
  <p:clrMapOvr>
    <a:masterClrMapping/>
  </p:clrMapOvr>
  <mc:AlternateContent xmlns:mc="http://schemas.openxmlformats.org/markup-compatibility/2006">
    <mc:Choice xmlns:p14="http://schemas.microsoft.com/office/powerpoint/2010/main" Requires="p14">
      <p:transition spd="slow" p14:dur="1750">
        <p14:ripple/>
      </p:transition>
    </mc:Choice>
    <mc:Fallback>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4731</TotalTime>
  <Words>466</Words>
  <Application>Microsoft Office PowerPoint</Application>
  <PresentationFormat>Widescreen</PresentationFormat>
  <Paragraphs>44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205</cp:revision>
  <cp:lastPrinted>2023-03-02T15:28:40Z</cp:lastPrinted>
  <dcterms:created xsi:type="dcterms:W3CDTF">2021-02-03T13:21:17Z</dcterms:created>
  <dcterms:modified xsi:type="dcterms:W3CDTF">2023-03-07T17:20:32Z</dcterms:modified>
</cp:coreProperties>
</file>