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11"/>
  </p:notesMasterIdLst>
  <p:handoutMasterIdLst>
    <p:handoutMasterId r:id="rId12"/>
  </p:handoutMasterIdLst>
  <p:sldIdLst>
    <p:sldId id="456" r:id="rId2"/>
    <p:sldId id="493" r:id="rId3"/>
    <p:sldId id="497" r:id="rId4"/>
    <p:sldId id="462" r:id="rId5"/>
    <p:sldId id="492" r:id="rId6"/>
    <p:sldId id="499" r:id="rId7"/>
    <p:sldId id="496" r:id="rId8"/>
    <p:sldId id="500" r:id="rId9"/>
    <p:sldId id="502" r:id="rId10"/>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D7CDC7"/>
    <a:srgbClr val="003366"/>
    <a:srgbClr val="E6E6E6"/>
    <a:srgbClr val="F7F7F7"/>
    <a:srgbClr val="FBD9AB"/>
    <a:srgbClr val="FF9966"/>
    <a:srgbClr val="AEC5D4"/>
    <a:srgbClr val="FF66CC"/>
    <a:srgbClr val="3D21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03" autoAdjust="0"/>
    <p:restoredTop sz="94635" autoAdjust="0"/>
  </p:normalViewPr>
  <p:slideViewPr>
    <p:cSldViewPr snapToGrid="0">
      <p:cViewPr varScale="1">
        <p:scale>
          <a:sx n="81" d="100"/>
          <a:sy n="81" d="100"/>
        </p:scale>
        <p:origin x="63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4" tIns="46586" rIns="93174" bIns="46586"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4" tIns="46586" rIns="93174" bIns="46586" rtlCol="0"/>
          <a:lstStyle>
            <a:lvl1pPr algn="r">
              <a:defRPr sz="1200"/>
            </a:lvl1pPr>
          </a:lstStyle>
          <a:p>
            <a:fld id="{F37528E3-9F54-4201-B3FE-593A2F142EC8}" type="datetimeFigureOut">
              <a:rPr lang="en-US" smtClean="0"/>
              <a:t>3/16/2023</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4" tIns="46586" rIns="93174" bIns="46586"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4" tIns="46586" rIns="93174" bIns="46586" rtlCol="0" anchor="b"/>
          <a:lstStyle>
            <a:lvl1pPr algn="r">
              <a:defRPr sz="1200"/>
            </a:lvl1pPr>
          </a:lstStyle>
          <a:p>
            <a:fld id="{6B9E8EBB-9B6B-4C44-95AA-BD16F5FD8250}" type="slidenum">
              <a:rPr lang="en-US" smtClean="0"/>
              <a:t>‹#›</a:t>
            </a:fld>
            <a:endParaRPr lang="en-US" dirty="0"/>
          </a:p>
        </p:txBody>
      </p:sp>
    </p:spTree>
    <p:extLst>
      <p:ext uri="{BB962C8B-B14F-4D97-AF65-F5344CB8AC3E}">
        <p14:creationId xmlns:p14="http://schemas.microsoft.com/office/powerpoint/2010/main" val="5692924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258" cy="465292"/>
          </a:xfrm>
          <a:prstGeom prst="rect">
            <a:avLst/>
          </a:prstGeom>
        </p:spPr>
        <p:txBody>
          <a:bodyPr vert="horz" lIns="90416" tIns="45208" rIns="90416" bIns="45208" rtlCol="0"/>
          <a:lstStyle>
            <a:lvl1pPr algn="l">
              <a:defRPr sz="1200"/>
            </a:lvl1pPr>
          </a:lstStyle>
          <a:p>
            <a:endParaRPr lang="en-US" dirty="0"/>
          </a:p>
        </p:txBody>
      </p:sp>
      <p:sp>
        <p:nvSpPr>
          <p:cNvPr id="3" name="Date Placeholder 2"/>
          <p:cNvSpPr>
            <a:spLocks noGrp="1"/>
          </p:cNvSpPr>
          <p:nvPr>
            <p:ph type="dt" idx="1"/>
          </p:nvPr>
        </p:nvSpPr>
        <p:spPr>
          <a:xfrm>
            <a:off x="3970576" y="0"/>
            <a:ext cx="3038258" cy="465292"/>
          </a:xfrm>
          <a:prstGeom prst="rect">
            <a:avLst/>
          </a:prstGeom>
        </p:spPr>
        <p:txBody>
          <a:bodyPr vert="horz" lIns="90416" tIns="45208" rIns="90416" bIns="45208" rtlCol="0"/>
          <a:lstStyle>
            <a:lvl1pPr algn="r">
              <a:defRPr sz="1200"/>
            </a:lvl1pPr>
          </a:lstStyle>
          <a:p>
            <a:fld id="{2CF3F777-73A9-4F14-8A0A-B647773D7808}" type="datetimeFigureOut">
              <a:rPr lang="en-US" smtClean="0"/>
              <a:t>3/16/2023</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0416" tIns="45208" rIns="90416" bIns="45208" rtlCol="0" anchor="ctr"/>
          <a:lstStyle/>
          <a:p>
            <a:endParaRPr lang="en-US" dirty="0"/>
          </a:p>
        </p:txBody>
      </p:sp>
      <p:sp>
        <p:nvSpPr>
          <p:cNvPr id="5" name="Notes Placeholder 4"/>
          <p:cNvSpPr>
            <a:spLocks noGrp="1"/>
          </p:cNvSpPr>
          <p:nvPr>
            <p:ph type="body" sz="quarter" idx="3"/>
          </p:nvPr>
        </p:nvSpPr>
        <p:spPr>
          <a:xfrm>
            <a:off x="700413" y="4473716"/>
            <a:ext cx="5609574" cy="3661028"/>
          </a:xfrm>
          <a:prstGeom prst="rect">
            <a:avLst/>
          </a:prstGeom>
        </p:spPr>
        <p:txBody>
          <a:bodyPr vert="horz" lIns="90416" tIns="45208" rIns="90416" bIns="4520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31108"/>
            <a:ext cx="3038258" cy="465292"/>
          </a:xfrm>
          <a:prstGeom prst="rect">
            <a:avLst/>
          </a:prstGeom>
        </p:spPr>
        <p:txBody>
          <a:bodyPr vert="horz" lIns="90416" tIns="45208" rIns="90416" bIns="45208"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576" y="8831108"/>
            <a:ext cx="3038258" cy="465292"/>
          </a:xfrm>
          <a:prstGeom prst="rect">
            <a:avLst/>
          </a:prstGeom>
        </p:spPr>
        <p:txBody>
          <a:bodyPr vert="horz" lIns="90416" tIns="45208" rIns="90416" bIns="45208" rtlCol="0" anchor="b"/>
          <a:lstStyle>
            <a:lvl1pPr algn="r">
              <a:defRPr sz="1200"/>
            </a:lvl1pPr>
          </a:lstStyle>
          <a:p>
            <a:fld id="{38AC88AA-6172-462D-A8FA-0B3173104912}" type="slidenum">
              <a:rPr lang="en-US" smtClean="0"/>
              <a:t>‹#›</a:t>
            </a:fld>
            <a:endParaRPr lang="en-US" dirty="0"/>
          </a:p>
        </p:txBody>
      </p:sp>
    </p:spTree>
    <p:extLst>
      <p:ext uri="{BB962C8B-B14F-4D97-AF65-F5344CB8AC3E}">
        <p14:creationId xmlns:p14="http://schemas.microsoft.com/office/powerpoint/2010/main" val="3955405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B3E3403-B6A4-4A5C-8FD2-9D8388F61A8A}" type="datetimeFigureOut">
              <a:rPr lang="en-US" smtClean="0"/>
              <a:t>3/16/2023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77083261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3/16/2023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905834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3/16/2023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424884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B3E3403-B6A4-4A5C-8FD2-9D8388F61A8A}" type="datetimeFigureOut">
              <a:rPr lang="en-US" smtClean="0"/>
              <a:t>3/16/2023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3913014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BB3E3403-B6A4-4A5C-8FD2-9D8388F61A8A}" type="datetimeFigureOut">
              <a:rPr lang="en-US" smtClean="0"/>
              <a:t>3/16/2023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60152732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B3E3403-B6A4-4A5C-8FD2-9D8388F61A8A}" type="datetimeFigureOut">
              <a:rPr lang="en-US" smtClean="0"/>
              <a:t>3/16/2023</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647643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BB3E3403-B6A4-4A5C-8FD2-9D8388F61A8A}" type="datetimeFigureOut">
              <a:rPr lang="en-US" smtClean="0"/>
              <a:t>3/16/2023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952192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B3E3403-B6A4-4A5C-8FD2-9D8388F61A8A}" type="datetimeFigureOut">
              <a:rPr lang="en-US" smtClean="0"/>
              <a:t>3/16/2023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3821999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E3403-B6A4-4A5C-8FD2-9D8388F61A8A}" type="datetimeFigureOut">
              <a:rPr lang="en-US" smtClean="0"/>
              <a:t>3/16/2023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819014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BB3E3403-B6A4-4A5C-8FD2-9D8388F61A8A}" type="datetimeFigureOut">
              <a:rPr lang="en-US" smtClean="0"/>
              <a:t>3/16/2023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564240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B3E3403-B6A4-4A5C-8FD2-9D8388F61A8A}" type="datetimeFigureOut">
              <a:rPr lang="en-US" smtClean="0"/>
              <a:t>3/16/2023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490773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B3E3403-B6A4-4A5C-8FD2-9D8388F61A8A}" type="datetimeFigureOut">
              <a:rPr lang="en-US" smtClean="0"/>
              <a:t>3/16/2023</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57FBBF00-5058-44C7-83E9-9404151CB4D5}" type="slidenum">
              <a:rPr lang="en-US" smtClean="0"/>
              <a:t>‹#›</a:t>
            </a:fld>
            <a:endParaRPr lang="en-US" dirty="0"/>
          </a:p>
        </p:txBody>
      </p:sp>
    </p:spTree>
    <p:extLst>
      <p:ext uri="{BB962C8B-B14F-4D97-AF65-F5344CB8AC3E}">
        <p14:creationId xmlns:p14="http://schemas.microsoft.com/office/powerpoint/2010/main" val="3353778164"/>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F1B2B235-2E0F-4037-8300-858E6EB7E4D0}"/>
              </a:ext>
            </a:extLst>
          </p:cNvPr>
          <p:cNvPicPr>
            <a:picLocks noChangeAspect="1"/>
          </p:cNvPicPr>
          <p:nvPr/>
        </p:nvPicPr>
        <p:blipFill>
          <a:blip r:embed="rId3">
            <a:alphaModFix amt="35000"/>
          </a:blip>
          <a:stretch>
            <a:fillRect/>
          </a:stretch>
        </p:blipFill>
        <p:spPr>
          <a:xfrm rot="299018">
            <a:off x="1" y="3184882"/>
            <a:ext cx="12192000" cy="4002510"/>
          </a:xfrm>
          <a:prstGeom prst="rect">
            <a:avLst/>
          </a:prstGeom>
        </p:spPr>
      </p:pic>
      <p:pic>
        <p:nvPicPr>
          <p:cNvPr id="4" name="Picture 3" descr="Text&#10;&#10;Description automatically generated">
            <a:extLst>
              <a:ext uri="{FF2B5EF4-FFF2-40B4-BE49-F238E27FC236}">
                <a16:creationId xmlns:a16="http://schemas.microsoft.com/office/drawing/2014/main" id="{C4A7ABFA-0C06-C336-F3D8-06EF90B174E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094212826"/>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mountain&#10;&#10;Description automatically generated">
            <a:extLst>
              <a:ext uri="{FF2B5EF4-FFF2-40B4-BE49-F238E27FC236}">
                <a16:creationId xmlns:a16="http://schemas.microsoft.com/office/drawing/2014/main" id="{19053B3B-3B01-D71A-37B7-04909A381C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p:cNvSpPr txBox="1"/>
          <p:nvPr/>
        </p:nvSpPr>
        <p:spPr>
          <a:xfrm>
            <a:off x="778476" y="714377"/>
            <a:ext cx="10700951" cy="3970318"/>
          </a:xfrm>
          <a:prstGeom prst="rect">
            <a:avLst/>
          </a:prstGeom>
          <a:noFill/>
        </p:spPr>
        <p:txBody>
          <a:bodyPr wrap="square" rtlCol="0">
            <a:spAutoFit/>
          </a:bodyPr>
          <a:lstStyle/>
          <a:p>
            <a:r>
              <a:rPr lang="en-US" sz="3600" b="1" dirty="0">
                <a:solidFill>
                  <a:schemeClr val="bg1"/>
                </a:solidFill>
                <a:latin typeface="Times New Roman" panose="02020603050405020304" pitchFamily="18" charset="0"/>
                <a:cs typeface="Times New Roman" panose="02020603050405020304" pitchFamily="18" charset="0"/>
              </a:rPr>
              <a:t>Exodusn34:6-7 (ESV) </a:t>
            </a:r>
          </a:p>
          <a:p>
            <a:r>
              <a:rPr lang="en-US" sz="3600" baseline="30000" dirty="0">
                <a:solidFill>
                  <a:schemeClr val="bg1"/>
                </a:solidFill>
                <a:latin typeface="Times New Roman" panose="02020603050405020304" pitchFamily="18" charset="0"/>
                <a:cs typeface="Times New Roman" panose="02020603050405020304" pitchFamily="18" charset="0"/>
              </a:rPr>
              <a:t>6</a:t>
            </a:r>
            <a:r>
              <a:rPr lang="en-US" sz="3600" dirty="0">
                <a:solidFill>
                  <a:schemeClr val="bg1"/>
                </a:solidFill>
                <a:latin typeface="Times New Roman" panose="02020603050405020304" pitchFamily="18" charset="0"/>
                <a:cs typeface="Times New Roman" panose="02020603050405020304" pitchFamily="18" charset="0"/>
              </a:rPr>
              <a:t> The LORD passed before him and proclaimed, “The LORD, the LORD, a God merciful and gracious, slow to anger, and abounding in steadfast love and faithfulness.</a:t>
            </a:r>
          </a:p>
          <a:p>
            <a:r>
              <a:rPr lang="en-US" sz="3600" baseline="30000" dirty="0">
                <a:solidFill>
                  <a:schemeClr val="bg1"/>
                </a:solidFill>
                <a:latin typeface="Times New Roman" panose="02020603050405020304" pitchFamily="18" charset="0"/>
                <a:cs typeface="Times New Roman" panose="02020603050405020304" pitchFamily="18" charset="0"/>
              </a:rPr>
              <a:t>7</a:t>
            </a:r>
            <a:r>
              <a:rPr lang="en-US" sz="3600" dirty="0">
                <a:solidFill>
                  <a:schemeClr val="bg1"/>
                </a:solidFill>
                <a:latin typeface="Times New Roman" panose="02020603050405020304" pitchFamily="18" charset="0"/>
                <a:cs typeface="Times New Roman" panose="02020603050405020304" pitchFamily="18" charset="0"/>
              </a:rPr>
              <a:t> keeping steadfast love for thousands, forgiving iniquity and transgression and sin…”</a:t>
            </a:r>
          </a:p>
          <a:p>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5198938"/>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mountain&#10;&#10;Description automatically generated">
            <a:extLst>
              <a:ext uri="{FF2B5EF4-FFF2-40B4-BE49-F238E27FC236}">
                <a16:creationId xmlns:a16="http://schemas.microsoft.com/office/drawing/2014/main" id="{19053B3B-3B01-D71A-37B7-04909A381C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p:cNvSpPr txBox="1"/>
          <p:nvPr/>
        </p:nvSpPr>
        <p:spPr>
          <a:xfrm>
            <a:off x="778476" y="714377"/>
            <a:ext cx="10700951" cy="3416320"/>
          </a:xfrm>
          <a:prstGeom prst="rect">
            <a:avLst/>
          </a:prstGeom>
          <a:noFill/>
        </p:spPr>
        <p:txBody>
          <a:bodyPr wrap="square" rtlCol="0">
            <a:spAutoFit/>
          </a:bodyPr>
          <a:lstStyle/>
          <a:p>
            <a:r>
              <a:rPr lang="en-US" sz="3600" b="1" dirty="0">
                <a:solidFill>
                  <a:schemeClr val="bg1"/>
                </a:solidFill>
                <a:latin typeface="Times New Roman" panose="02020603050405020304" pitchFamily="18" charset="0"/>
                <a:cs typeface="Times New Roman" panose="02020603050405020304" pitchFamily="18" charset="0"/>
              </a:rPr>
              <a:t>Genesis 6:3,5 (ESV) </a:t>
            </a:r>
          </a:p>
          <a:p>
            <a:r>
              <a:rPr lang="en-US" sz="3600" baseline="30000" dirty="0">
                <a:solidFill>
                  <a:schemeClr val="bg1"/>
                </a:solidFill>
                <a:latin typeface="Times New Roman" panose="02020603050405020304" pitchFamily="18" charset="0"/>
                <a:cs typeface="Times New Roman" panose="02020603050405020304" pitchFamily="18" charset="0"/>
              </a:rPr>
              <a:t>3</a:t>
            </a:r>
            <a:r>
              <a:rPr lang="en-US" sz="3600" dirty="0">
                <a:solidFill>
                  <a:schemeClr val="bg1"/>
                </a:solidFill>
                <a:latin typeface="Times New Roman" panose="02020603050405020304" pitchFamily="18" charset="0"/>
                <a:cs typeface="Times New Roman" panose="02020603050405020304" pitchFamily="18" charset="0"/>
              </a:rPr>
              <a:t> Then the Lord said, “My Spirit shall not abide in man forever, for he is flesh; his days shall be 120 years.”</a:t>
            </a:r>
            <a:br>
              <a:rPr lang="en-US" sz="3600" dirty="0">
                <a:solidFill>
                  <a:schemeClr val="bg1"/>
                </a:solidFill>
                <a:latin typeface="Times New Roman" panose="02020603050405020304" pitchFamily="18" charset="0"/>
                <a:cs typeface="Times New Roman" panose="02020603050405020304" pitchFamily="18" charset="0"/>
              </a:rPr>
            </a:br>
            <a:r>
              <a:rPr lang="en-US" sz="3600" baseline="30000" dirty="0">
                <a:solidFill>
                  <a:schemeClr val="bg1"/>
                </a:solidFill>
                <a:latin typeface="Times New Roman" panose="02020603050405020304" pitchFamily="18" charset="0"/>
                <a:cs typeface="Times New Roman" panose="02020603050405020304" pitchFamily="18" charset="0"/>
              </a:rPr>
              <a:t>5</a:t>
            </a:r>
            <a:r>
              <a:rPr lang="en-US" sz="3600" dirty="0">
                <a:solidFill>
                  <a:schemeClr val="bg1"/>
                </a:solidFill>
                <a:latin typeface="Times New Roman" panose="02020603050405020304" pitchFamily="18" charset="0"/>
                <a:cs typeface="Times New Roman" panose="02020603050405020304" pitchFamily="18" charset="0"/>
              </a:rPr>
              <a:t> The LORD saw that the wickedness of man was great in the earth, and that every intention of the thoughts of his heart was only evil continually.</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2458059"/>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descr="A picture containing mountain&#10;&#10;Description automatically generated">
            <a:extLst>
              <a:ext uri="{FF2B5EF4-FFF2-40B4-BE49-F238E27FC236}">
                <a16:creationId xmlns:a16="http://schemas.microsoft.com/office/drawing/2014/main" id="{99F7A724-B451-69A3-53A3-070BBE9C59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p:cNvSpPr txBox="1"/>
          <p:nvPr/>
        </p:nvSpPr>
        <p:spPr>
          <a:xfrm>
            <a:off x="778476" y="714377"/>
            <a:ext cx="10823716" cy="4524315"/>
          </a:xfrm>
          <a:prstGeom prst="rect">
            <a:avLst/>
          </a:prstGeom>
          <a:noFill/>
        </p:spPr>
        <p:txBody>
          <a:bodyPr wrap="square" rtlCol="0">
            <a:spAutoFit/>
          </a:bodyPr>
          <a:lstStyle/>
          <a:p>
            <a:pPr algn="ctr"/>
            <a:r>
              <a:rPr lang="en-US" sz="3600" dirty="0">
                <a:solidFill>
                  <a:schemeClr val="bg1"/>
                </a:solidFill>
                <a:latin typeface="Times New Roman" panose="02020603050405020304" pitchFamily="18" charset="0"/>
                <a:cs typeface="Times New Roman" panose="02020603050405020304" pitchFamily="18" charset="0"/>
              </a:rPr>
              <a:t>As we begin:</a:t>
            </a:r>
          </a:p>
          <a:p>
            <a:endParaRPr lang="en-US" sz="3600" dirty="0">
              <a:solidFill>
                <a:schemeClr val="bg1"/>
              </a:solidFill>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solidFill>
                  <a:schemeClr val="bg1"/>
                </a:solidFill>
                <a:latin typeface="Times New Roman" panose="02020603050405020304" pitchFamily="18" charset="0"/>
                <a:cs typeface="Times New Roman" panose="02020603050405020304" pitchFamily="18" charset="0"/>
              </a:rPr>
              <a:t> Some have said, “How can I accept a God Who, it seems, in the OT is a God of war.”</a:t>
            </a:r>
          </a:p>
          <a:p>
            <a:pPr marL="457200">
              <a:buFont typeface="Arial" pitchFamily="34" charset="0"/>
              <a:buChar char="•"/>
              <a:defRPr/>
            </a:pPr>
            <a:endParaRPr lang="en-US" sz="3600" dirty="0">
              <a:solidFill>
                <a:schemeClr val="bg1"/>
              </a:solidFill>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solidFill>
                  <a:schemeClr val="bg1"/>
                </a:solidFill>
                <a:latin typeface="Times New Roman" panose="02020603050405020304" pitchFamily="18" charset="0"/>
                <a:cs typeface="Times New Roman" panose="02020603050405020304" pitchFamily="18" charset="0"/>
              </a:rPr>
              <a:t> Is the God of the Old Testament the same as the God of the New Testament.</a:t>
            </a:r>
          </a:p>
          <a:p>
            <a:pPr marL="457200">
              <a:defRPr/>
            </a:pP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6570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75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mountain&#10;&#10;Description automatically generated">
            <a:extLst>
              <a:ext uri="{FF2B5EF4-FFF2-40B4-BE49-F238E27FC236}">
                <a16:creationId xmlns:a16="http://schemas.microsoft.com/office/drawing/2014/main" id="{8ABDBACB-7EC3-13F1-447B-8BF049C1FF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p:cNvSpPr txBox="1"/>
          <p:nvPr/>
        </p:nvSpPr>
        <p:spPr>
          <a:xfrm>
            <a:off x="1425039" y="714377"/>
            <a:ext cx="9369631" cy="6124754"/>
          </a:xfrm>
          <a:prstGeom prst="rect">
            <a:avLst/>
          </a:prstGeom>
          <a:noFill/>
        </p:spPr>
        <p:txBody>
          <a:bodyPr wrap="square" rtlCol="0">
            <a:spAutoFit/>
          </a:bodyPr>
          <a:lstStyle/>
          <a:p>
            <a:pPr algn="ctr"/>
            <a:endParaRPr lang="en-US" sz="4800" dirty="0">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Keep in mind that God is All-Knowing</a:t>
            </a:r>
          </a:p>
          <a:p>
            <a:pPr algn="ctr"/>
            <a:endParaRPr lang="en-US" sz="3200" dirty="0">
              <a:solidFill>
                <a:schemeClr val="bg1"/>
              </a:solidFill>
              <a:latin typeface="Times New Roman" panose="02020603050405020304" pitchFamily="18" charset="0"/>
              <a:cs typeface="Times New Roman" panose="02020603050405020304" pitchFamily="18" charset="0"/>
            </a:endParaRPr>
          </a:p>
          <a:p>
            <a:pPr algn="ctr"/>
            <a:r>
              <a:rPr lang="en-US" sz="3600" b="1" dirty="0">
                <a:solidFill>
                  <a:schemeClr val="bg1"/>
                </a:solidFill>
                <a:latin typeface="Times New Roman" panose="02020603050405020304" pitchFamily="18" charset="0"/>
                <a:cs typeface="Times New Roman" panose="02020603050405020304" pitchFamily="18" charset="0"/>
              </a:rPr>
              <a:t>Exodus 34:6 (ESV) </a:t>
            </a:r>
            <a:br>
              <a:rPr lang="en-US" sz="3600" dirty="0">
                <a:solidFill>
                  <a:schemeClr val="bg1"/>
                </a:solidFill>
                <a:latin typeface="Times New Roman" panose="02020603050405020304" pitchFamily="18" charset="0"/>
                <a:cs typeface="Times New Roman" panose="02020603050405020304" pitchFamily="18" charset="0"/>
              </a:rPr>
            </a:br>
            <a:r>
              <a:rPr lang="en-US" sz="3600" baseline="30000" dirty="0">
                <a:solidFill>
                  <a:schemeClr val="bg1"/>
                </a:solidFill>
                <a:latin typeface="Times New Roman" panose="02020603050405020304" pitchFamily="18" charset="0"/>
                <a:cs typeface="Times New Roman" panose="02020603050405020304" pitchFamily="18" charset="0"/>
              </a:rPr>
              <a:t>6 </a:t>
            </a:r>
            <a:r>
              <a:rPr lang="en-US" sz="3600" dirty="0">
                <a:solidFill>
                  <a:schemeClr val="bg1"/>
                </a:solidFill>
                <a:latin typeface="Times New Roman" panose="02020603050405020304" pitchFamily="18" charset="0"/>
                <a:cs typeface="Times New Roman" panose="02020603050405020304" pitchFamily="18" charset="0"/>
              </a:rPr>
              <a:t>“…the LORD, a God merciful and gracious, slow to anger, and abounding in steadfast love and faithfulness.”</a:t>
            </a:r>
          </a:p>
          <a:p>
            <a:pPr algn="ctr"/>
            <a:endParaRPr lang="en-US" sz="3600" dirty="0">
              <a:solidFill>
                <a:schemeClr val="bg1"/>
              </a:solidFill>
              <a:latin typeface="Times New Roman" panose="02020603050405020304" pitchFamily="18" charset="0"/>
              <a:cs typeface="Times New Roman" panose="02020603050405020304" pitchFamily="18" charset="0"/>
            </a:endParaRPr>
          </a:p>
          <a:p>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5546063"/>
      </p:ext>
    </p:extLst>
  </p:cSld>
  <p:clrMapOvr>
    <a:masterClrMapping/>
  </p:clrMapOvr>
  <mc:AlternateContent xmlns:mc="http://schemas.openxmlformats.org/markup-compatibility/2006" xmlns:p14="http://schemas.microsoft.com/office/powerpoint/2010/main">
    <mc:Choice Requires="p14">
      <p:transition spd="slow" p14:dur="1750">
        <p14:ripp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mountain&#10;&#10;Description automatically generated">
            <a:extLst>
              <a:ext uri="{FF2B5EF4-FFF2-40B4-BE49-F238E27FC236}">
                <a16:creationId xmlns:a16="http://schemas.microsoft.com/office/drawing/2014/main" id="{8ABDBACB-7EC3-13F1-447B-8BF049C1FF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p:cNvSpPr txBox="1"/>
          <p:nvPr/>
        </p:nvSpPr>
        <p:spPr>
          <a:xfrm>
            <a:off x="1425039" y="714377"/>
            <a:ext cx="9369631" cy="6678751"/>
          </a:xfrm>
          <a:prstGeom prst="rect">
            <a:avLst/>
          </a:prstGeom>
          <a:noFill/>
        </p:spPr>
        <p:txBody>
          <a:bodyPr wrap="square" rtlCol="0">
            <a:spAutoFit/>
          </a:bodyPr>
          <a:lstStyle/>
          <a:p>
            <a:pPr algn="ctr"/>
            <a:endParaRPr lang="en-US" sz="4800" dirty="0">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God will allow people to escape judgment if they turn to Him</a:t>
            </a:r>
          </a:p>
          <a:p>
            <a:pPr algn="ctr"/>
            <a:endParaRPr lang="en-US" sz="3200" dirty="0">
              <a:solidFill>
                <a:schemeClr val="bg1"/>
              </a:solidFill>
              <a:latin typeface="Times New Roman" panose="02020603050405020304" pitchFamily="18" charset="0"/>
              <a:cs typeface="Times New Roman" panose="02020603050405020304" pitchFamily="18" charset="0"/>
            </a:endParaRPr>
          </a:p>
          <a:p>
            <a:pPr algn="ctr"/>
            <a:r>
              <a:rPr lang="en-US" sz="3600" b="1" dirty="0">
                <a:solidFill>
                  <a:schemeClr val="bg1"/>
                </a:solidFill>
                <a:latin typeface="Times New Roman" panose="02020603050405020304" pitchFamily="18" charset="0"/>
                <a:cs typeface="Times New Roman" panose="02020603050405020304" pitchFamily="18" charset="0"/>
              </a:rPr>
              <a:t>Jonah 4:10 (ESV) </a:t>
            </a:r>
            <a:br>
              <a:rPr lang="en-US" sz="3600" dirty="0">
                <a:solidFill>
                  <a:schemeClr val="bg1"/>
                </a:solidFill>
                <a:latin typeface="Times New Roman" panose="02020603050405020304" pitchFamily="18" charset="0"/>
                <a:cs typeface="Times New Roman" panose="02020603050405020304" pitchFamily="18" charset="0"/>
              </a:rPr>
            </a:br>
            <a:r>
              <a:rPr lang="en-US" sz="3600" baseline="30000" dirty="0">
                <a:solidFill>
                  <a:schemeClr val="bg1"/>
                </a:solidFill>
                <a:latin typeface="Times New Roman" panose="02020603050405020304" pitchFamily="18" charset="0"/>
                <a:cs typeface="Times New Roman" panose="02020603050405020304" pitchFamily="18" charset="0"/>
              </a:rPr>
              <a:t>10 </a:t>
            </a:r>
            <a:r>
              <a:rPr lang="en-US" sz="3600" dirty="0">
                <a:solidFill>
                  <a:schemeClr val="bg1"/>
                </a:solidFill>
                <a:latin typeface="Times New Roman" panose="02020603050405020304" pitchFamily="18" charset="0"/>
                <a:cs typeface="Times New Roman" panose="02020603050405020304" pitchFamily="18" charset="0"/>
              </a:rPr>
              <a:t>When God saw what they did, how they turned from their evil way, God relented of the disaster that he had said he would do to them, and he did not do it.</a:t>
            </a:r>
          </a:p>
          <a:p>
            <a:pPr algn="ctr"/>
            <a:endParaRPr lang="en-US" sz="3600" dirty="0">
              <a:solidFill>
                <a:schemeClr val="bg1"/>
              </a:solidFill>
              <a:latin typeface="Times New Roman" panose="02020603050405020304" pitchFamily="18" charset="0"/>
              <a:cs typeface="Times New Roman" panose="02020603050405020304" pitchFamily="18" charset="0"/>
            </a:endParaRPr>
          </a:p>
          <a:p>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448529"/>
      </p:ext>
    </p:extLst>
  </p:cSld>
  <p:clrMapOvr>
    <a:masterClrMapping/>
  </p:clrMapOvr>
  <mc:AlternateContent xmlns:mc="http://schemas.openxmlformats.org/markup-compatibility/2006" xmlns:p14="http://schemas.microsoft.com/office/powerpoint/2010/main">
    <mc:Choice Requires="p14">
      <p:transition spd="slow" p14:dur="1750">
        <p14:rippl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9" name="Picture 8" descr="A picture containing mountain&#10;&#10;Description automatically generated">
            <a:extLst>
              <a:ext uri="{FF2B5EF4-FFF2-40B4-BE49-F238E27FC236}">
                <a16:creationId xmlns:a16="http://schemas.microsoft.com/office/drawing/2014/main" id="{45E17C37-4A23-9A01-4CB0-56F40509D6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p:cNvSpPr txBox="1"/>
          <p:nvPr/>
        </p:nvSpPr>
        <p:spPr>
          <a:xfrm>
            <a:off x="778476" y="714377"/>
            <a:ext cx="10823716" cy="5632311"/>
          </a:xfrm>
          <a:prstGeom prst="rect">
            <a:avLst/>
          </a:prstGeom>
          <a:noFill/>
        </p:spPr>
        <p:txBody>
          <a:bodyPr wrap="square" rtlCol="0">
            <a:spAutoFit/>
          </a:bodyPr>
          <a:lstStyle/>
          <a:p>
            <a:pPr algn="ctr"/>
            <a:r>
              <a:rPr lang="en-US" sz="3600" dirty="0">
                <a:solidFill>
                  <a:schemeClr val="bg1"/>
                </a:solidFill>
                <a:latin typeface="Times New Roman" panose="02020603050405020304" pitchFamily="18" charset="0"/>
                <a:cs typeface="Times New Roman" panose="02020603050405020304" pitchFamily="18" charset="0"/>
              </a:rPr>
              <a:t>Some examples of God’s judgment and mercy:</a:t>
            </a:r>
          </a:p>
          <a:p>
            <a:endParaRPr lang="en-US" sz="3600" dirty="0">
              <a:solidFill>
                <a:schemeClr val="bg1"/>
              </a:solidFill>
              <a:latin typeface="Times New Roman" panose="02020603050405020304" pitchFamily="18" charset="0"/>
              <a:cs typeface="Times New Roman" panose="02020603050405020304" pitchFamily="18" charset="0"/>
            </a:endParaRPr>
          </a:p>
          <a:p>
            <a:r>
              <a:rPr lang="en-US" sz="3600" dirty="0">
                <a:solidFill>
                  <a:schemeClr val="bg1"/>
                </a:solidFill>
                <a:latin typeface="Times New Roman" panose="02020603050405020304" pitchFamily="18" charset="0"/>
                <a:cs typeface="Times New Roman" panose="02020603050405020304" pitchFamily="18" charset="0"/>
              </a:rPr>
              <a:t>1) The flood in Genesis 6.</a:t>
            </a:r>
          </a:p>
          <a:p>
            <a:endParaRPr lang="en-US" sz="3600" dirty="0">
              <a:solidFill>
                <a:schemeClr val="bg1"/>
              </a:solidFill>
              <a:latin typeface="Times New Roman" panose="02020603050405020304" pitchFamily="18" charset="0"/>
              <a:cs typeface="Times New Roman" panose="02020603050405020304" pitchFamily="18" charset="0"/>
            </a:endParaRPr>
          </a:p>
          <a:p>
            <a:r>
              <a:rPr lang="en-US" sz="3600" dirty="0">
                <a:solidFill>
                  <a:schemeClr val="bg1"/>
                </a:solidFill>
                <a:latin typeface="Times New Roman" panose="02020603050405020304" pitchFamily="18" charset="0"/>
                <a:cs typeface="Times New Roman" panose="02020603050405020304" pitchFamily="18" charset="0"/>
              </a:rPr>
              <a:t>2) Sodom and Gomorrah.</a:t>
            </a:r>
          </a:p>
          <a:p>
            <a:endParaRPr lang="en-US" sz="3600" dirty="0">
              <a:solidFill>
                <a:schemeClr val="bg1"/>
              </a:solidFill>
              <a:latin typeface="Times New Roman" panose="02020603050405020304" pitchFamily="18" charset="0"/>
              <a:cs typeface="Times New Roman" panose="02020603050405020304" pitchFamily="18" charset="0"/>
            </a:endParaRPr>
          </a:p>
          <a:p>
            <a:r>
              <a:rPr lang="en-US" sz="3600" dirty="0">
                <a:solidFill>
                  <a:schemeClr val="bg1"/>
                </a:solidFill>
                <a:latin typeface="Times New Roman" panose="02020603050405020304" pitchFamily="18" charset="0"/>
                <a:cs typeface="Times New Roman" panose="02020603050405020304" pitchFamily="18" charset="0"/>
              </a:rPr>
              <a:t>3) The Egyptians.</a:t>
            </a:r>
          </a:p>
          <a:p>
            <a:endParaRPr lang="en-US" sz="3600" dirty="0">
              <a:solidFill>
                <a:schemeClr val="bg1"/>
              </a:solidFill>
              <a:latin typeface="Times New Roman" panose="02020603050405020304" pitchFamily="18" charset="0"/>
              <a:cs typeface="Times New Roman" panose="02020603050405020304" pitchFamily="18" charset="0"/>
            </a:endParaRPr>
          </a:p>
          <a:p>
            <a:r>
              <a:rPr lang="en-US" sz="3600" dirty="0">
                <a:solidFill>
                  <a:schemeClr val="bg1"/>
                </a:solidFill>
                <a:latin typeface="Times New Roman" panose="02020603050405020304" pitchFamily="18" charset="0"/>
                <a:cs typeface="Times New Roman" panose="02020603050405020304" pitchFamily="18" charset="0"/>
              </a:rPr>
              <a:t>4) The Canaanites, the people groups found in the land of Canaan.</a:t>
            </a:r>
          </a:p>
        </p:txBody>
      </p:sp>
    </p:spTree>
    <p:extLst>
      <p:ext uri="{BB962C8B-B14F-4D97-AF65-F5344CB8AC3E}">
        <p14:creationId xmlns:p14="http://schemas.microsoft.com/office/powerpoint/2010/main" val="32077006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750">
        <p15:prstTrans prst="fractur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mountain&#10;&#10;Description automatically generated">
            <a:extLst>
              <a:ext uri="{FF2B5EF4-FFF2-40B4-BE49-F238E27FC236}">
                <a16:creationId xmlns:a16="http://schemas.microsoft.com/office/drawing/2014/main" id="{8ABDBACB-7EC3-13F1-447B-8BF049C1FF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p:cNvSpPr txBox="1"/>
          <p:nvPr/>
        </p:nvSpPr>
        <p:spPr>
          <a:xfrm>
            <a:off x="1425039" y="714377"/>
            <a:ext cx="9369631" cy="5570756"/>
          </a:xfrm>
          <a:prstGeom prst="rect">
            <a:avLst/>
          </a:prstGeom>
          <a:noFill/>
        </p:spPr>
        <p:txBody>
          <a:bodyPr wrap="square" rtlCol="0">
            <a:spAutoFit/>
          </a:bodyPr>
          <a:lstStyle/>
          <a:p>
            <a:pPr algn="ctr"/>
            <a:endParaRPr lang="en-US" sz="4800" dirty="0">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Is the God of the OT different than the God of the NT</a:t>
            </a:r>
          </a:p>
          <a:p>
            <a:pPr algn="ctr"/>
            <a:endParaRPr lang="en-US" sz="3200" dirty="0">
              <a:solidFill>
                <a:schemeClr val="bg1"/>
              </a:solidFill>
              <a:latin typeface="Times New Roman" panose="02020603050405020304" pitchFamily="18" charset="0"/>
              <a:cs typeface="Times New Roman" panose="02020603050405020304" pitchFamily="18" charset="0"/>
            </a:endParaRPr>
          </a:p>
          <a:p>
            <a:pPr algn="ctr"/>
            <a:r>
              <a:rPr lang="en-US" sz="3600" b="1" dirty="0">
                <a:solidFill>
                  <a:schemeClr val="bg1"/>
                </a:solidFill>
                <a:latin typeface="Times New Roman" panose="02020603050405020304" pitchFamily="18" charset="0"/>
                <a:cs typeface="Times New Roman" panose="02020603050405020304" pitchFamily="18" charset="0"/>
              </a:rPr>
              <a:t>John 5:27 (ESV) </a:t>
            </a:r>
            <a:br>
              <a:rPr lang="en-US" sz="3600" dirty="0">
                <a:solidFill>
                  <a:schemeClr val="bg1"/>
                </a:solidFill>
                <a:latin typeface="Times New Roman" panose="02020603050405020304" pitchFamily="18" charset="0"/>
                <a:cs typeface="Times New Roman" panose="02020603050405020304" pitchFamily="18" charset="0"/>
              </a:rPr>
            </a:br>
            <a:r>
              <a:rPr lang="en-US" sz="3600" baseline="30000" dirty="0">
                <a:solidFill>
                  <a:schemeClr val="bg1"/>
                </a:solidFill>
                <a:latin typeface="Times New Roman" panose="02020603050405020304" pitchFamily="18" charset="0"/>
                <a:cs typeface="Times New Roman" panose="02020603050405020304" pitchFamily="18" charset="0"/>
              </a:rPr>
              <a:t>27 </a:t>
            </a:r>
            <a:r>
              <a:rPr lang="en-US" sz="3600" dirty="0">
                <a:solidFill>
                  <a:schemeClr val="bg1"/>
                </a:solidFill>
                <a:latin typeface="Times New Roman" panose="02020603050405020304" pitchFamily="18" charset="0"/>
                <a:cs typeface="Times New Roman" panose="02020603050405020304" pitchFamily="18" charset="0"/>
              </a:rPr>
              <a:t>And he has given him authority to execute judgment, because he is the Son of Man</a:t>
            </a:r>
          </a:p>
          <a:p>
            <a:pPr algn="ctr"/>
            <a:endParaRPr lang="en-US" sz="3600" dirty="0">
              <a:solidFill>
                <a:schemeClr val="bg1"/>
              </a:solidFill>
              <a:latin typeface="Times New Roman" panose="02020603050405020304" pitchFamily="18" charset="0"/>
              <a:cs typeface="Times New Roman" panose="02020603050405020304" pitchFamily="18" charset="0"/>
            </a:endParaRPr>
          </a:p>
          <a:p>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9774674"/>
      </p:ext>
    </p:extLst>
  </p:cSld>
  <p:clrMapOvr>
    <a:masterClrMapping/>
  </p:clrMapOvr>
  <mc:AlternateContent xmlns:mc="http://schemas.openxmlformats.org/markup-compatibility/2006" xmlns:p14="http://schemas.microsoft.com/office/powerpoint/2010/main">
    <mc:Choice Requires="p14">
      <p:transition spd="slow" p14:dur="1750">
        <p14:ripp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9" name="Picture 8" descr="A picture containing mountain&#10;&#10;Description automatically generated">
            <a:extLst>
              <a:ext uri="{FF2B5EF4-FFF2-40B4-BE49-F238E27FC236}">
                <a16:creationId xmlns:a16="http://schemas.microsoft.com/office/drawing/2014/main" id="{45E17C37-4A23-9A01-4CB0-56F40509D6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p:cNvSpPr txBox="1"/>
          <p:nvPr/>
        </p:nvSpPr>
        <p:spPr>
          <a:xfrm>
            <a:off x="778476" y="714377"/>
            <a:ext cx="10823716" cy="5078313"/>
          </a:xfrm>
          <a:prstGeom prst="rect">
            <a:avLst/>
          </a:prstGeom>
          <a:noFill/>
        </p:spPr>
        <p:txBody>
          <a:bodyPr wrap="square" rtlCol="0">
            <a:spAutoFit/>
          </a:bodyPr>
          <a:lstStyle/>
          <a:p>
            <a:pPr algn="ctr"/>
            <a:r>
              <a:rPr lang="en-US" sz="3600" dirty="0">
                <a:solidFill>
                  <a:schemeClr val="bg1"/>
                </a:solidFill>
                <a:latin typeface="Times New Roman" panose="02020603050405020304" pitchFamily="18" charset="0"/>
                <a:cs typeface="Times New Roman" panose="02020603050405020304" pitchFamily="18" charset="0"/>
              </a:rPr>
              <a:t>Four thoughts to consider as we finish:</a:t>
            </a:r>
          </a:p>
          <a:p>
            <a:endParaRPr lang="en-US" sz="3600" dirty="0">
              <a:solidFill>
                <a:schemeClr val="bg1"/>
              </a:solidFill>
              <a:latin typeface="Times New Roman" panose="02020603050405020304" pitchFamily="18" charset="0"/>
              <a:cs typeface="Times New Roman" panose="02020603050405020304" pitchFamily="18" charset="0"/>
            </a:endParaRPr>
          </a:p>
          <a:p>
            <a:r>
              <a:rPr lang="en-US" sz="3600" dirty="0">
                <a:solidFill>
                  <a:schemeClr val="bg1"/>
                </a:solidFill>
                <a:latin typeface="Times New Roman" panose="02020603050405020304" pitchFamily="18" charset="0"/>
                <a:cs typeface="Times New Roman" panose="02020603050405020304" pitchFamily="18" charset="0"/>
              </a:rPr>
              <a:t>1) God is a God of love, but He is also righteous.</a:t>
            </a:r>
          </a:p>
          <a:p>
            <a:endParaRPr lang="en-US" sz="3600" dirty="0">
              <a:solidFill>
                <a:schemeClr val="bg1"/>
              </a:solidFill>
              <a:latin typeface="Times New Roman" panose="02020603050405020304" pitchFamily="18" charset="0"/>
              <a:cs typeface="Times New Roman" panose="02020603050405020304" pitchFamily="18" charset="0"/>
            </a:endParaRPr>
          </a:p>
          <a:p>
            <a:r>
              <a:rPr lang="en-US" sz="3600" dirty="0">
                <a:solidFill>
                  <a:schemeClr val="bg1"/>
                </a:solidFill>
                <a:latin typeface="Times New Roman" panose="02020603050405020304" pitchFamily="18" charset="0"/>
                <a:cs typeface="Times New Roman" panose="02020603050405020304" pitchFamily="18" charset="0"/>
              </a:rPr>
              <a:t>2) God is God, the Creator of all things.</a:t>
            </a:r>
          </a:p>
          <a:p>
            <a:endParaRPr lang="en-US" sz="3600" dirty="0">
              <a:solidFill>
                <a:schemeClr val="bg1"/>
              </a:solidFill>
              <a:latin typeface="Times New Roman" panose="02020603050405020304" pitchFamily="18" charset="0"/>
              <a:cs typeface="Times New Roman" panose="02020603050405020304" pitchFamily="18" charset="0"/>
            </a:endParaRPr>
          </a:p>
          <a:p>
            <a:r>
              <a:rPr lang="en-US" sz="3600" dirty="0">
                <a:solidFill>
                  <a:schemeClr val="bg1"/>
                </a:solidFill>
                <a:latin typeface="Times New Roman" panose="02020603050405020304" pitchFamily="18" charset="0"/>
                <a:cs typeface="Times New Roman" panose="02020603050405020304" pitchFamily="18" charset="0"/>
              </a:rPr>
              <a:t>3) The Canaanites were incredibly wicked.</a:t>
            </a:r>
          </a:p>
          <a:p>
            <a:endParaRPr lang="en-US" sz="3600" dirty="0">
              <a:solidFill>
                <a:schemeClr val="bg1"/>
              </a:solidFill>
              <a:latin typeface="Times New Roman" panose="02020603050405020304" pitchFamily="18" charset="0"/>
              <a:cs typeface="Times New Roman" panose="02020603050405020304" pitchFamily="18" charset="0"/>
            </a:endParaRPr>
          </a:p>
          <a:p>
            <a:r>
              <a:rPr lang="en-US" sz="3600" dirty="0">
                <a:solidFill>
                  <a:schemeClr val="bg1"/>
                </a:solidFill>
                <a:latin typeface="Times New Roman" panose="02020603050405020304" pitchFamily="18" charset="0"/>
                <a:cs typeface="Times New Roman" panose="02020603050405020304" pitchFamily="18" charset="0"/>
              </a:rPr>
              <a:t>4) Do we trust the Bible or not?</a:t>
            </a:r>
          </a:p>
        </p:txBody>
      </p:sp>
    </p:spTree>
    <p:extLst>
      <p:ext uri="{BB962C8B-B14F-4D97-AF65-F5344CB8AC3E}">
        <p14:creationId xmlns:p14="http://schemas.microsoft.com/office/powerpoint/2010/main" val="253818409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750">
        <p15:prstTrans prst="fracture"/>
      </p:transition>
    </mc:Choice>
    <mc:Fallback>
      <p:transition spd="slow">
        <p:fade/>
      </p:transition>
    </mc:Fallback>
  </mc:AlternateContent>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4792</TotalTime>
  <Words>388</Words>
  <Application>Microsoft Office PowerPoint</Application>
  <PresentationFormat>Widescreen</PresentationFormat>
  <Paragraphs>40</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Gill Sans MT</vt:lpstr>
      <vt:lpstr>Times New Roman</vt:lpstr>
      <vt:lpstr>Parcel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Sherry Reeve</dc:creator>
  <cp:lastModifiedBy>Sherry Reeve</cp:lastModifiedBy>
  <cp:revision>207</cp:revision>
  <cp:lastPrinted>2023-03-16T16:37:06Z</cp:lastPrinted>
  <dcterms:created xsi:type="dcterms:W3CDTF">2021-02-03T13:21:17Z</dcterms:created>
  <dcterms:modified xsi:type="dcterms:W3CDTF">2023-03-16T16:43:20Z</dcterms:modified>
</cp:coreProperties>
</file>